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3"/>
  </p:notesMasterIdLst>
  <p:sldIdLst>
    <p:sldId id="256" r:id="rId2"/>
  </p:sldIdLst>
  <p:sldSz cx="21278850" cy="30279975"/>
  <p:notesSz cx="6858000" cy="9144000"/>
  <p:defaultTextStyle>
    <a:defPPr>
      <a:defRPr lang="ru-RU"/>
    </a:defPPr>
    <a:lvl1pPr marL="0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1473098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2946197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4419295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5892394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7365492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8838590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0311689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1784787" algn="l" defTabSz="2946197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9537">
          <p15:clr>
            <a:srgbClr val="A4A3A4"/>
          </p15:clr>
        </p15:guide>
        <p15:guide id="2" pos="670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921E"/>
    <a:srgbClr val="1AAC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4023" autoAdjust="0"/>
    <p:restoredTop sz="96367" autoAdjust="0"/>
  </p:normalViewPr>
  <p:slideViewPr>
    <p:cSldViewPr>
      <p:cViewPr>
        <p:scale>
          <a:sx n="75" d="100"/>
          <a:sy n="75" d="100"/>
        </p:scale>
        <p:origin x="-396" y="8316"/>
      </p:cViewPr>
      <p:guideLst>
        <p:guide orient="horz" pos="9537"/>
        <p:guide pos="6702"/>
      </p:guideLst>
    </p:cSldViewPr>
  </p:slideViewPr>
  <p:notesTextViewPr>
    <p:cViewPr>
      <p:scale>
        <a:sx n="33" d="100"/>
        <a:sy n="33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ED230E-466E-459E-8A09-BDC78CBCA0E4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2224088" y="685800"/>
            <a:ext cx="2409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015684-32DE-4E46-B025-3512E93B0B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7843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1pPr>
    <a:lvl2pPr marL="1473098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2pPr>
    <a:lvl3pPr marL="2946197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3pPr>
    <a:lvl4pPr marL="4419295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4pPr>
    <a:lvl5pPr marL="5892394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5pPr>
    <a:lvl6pPr marL="7365492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6pPr>
    <a:lvl7pPr marL="8838590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7pPr>
    <a:lvl8pPr marL="10311689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8pPr>
    <a:lvl9pPr marL="11784787" algn="l" defTabSz="2946197" rtl="0" eaLnBrk="1" latinLnBrk="0" hangingPunct="1">
      <a:defRPr sz="3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015684-32DE-4E46-B025-3512E93B0B98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2585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95914" y="9406421"/>
            <a:ext cx="18087023" cy="649056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191828" y="17158653"/>
            <a:ext cx="14895195" cy="773821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730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461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4192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923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654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8385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311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847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9112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1421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51087713" y="3763974"/>
            <a:ext cx="15852003" cy="8016483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3524311" y="3763974"/>
            <a:ext cx="47208755" cy="8016483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1150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8112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80882" y="19457690"/>
            <a:ext cx="18087023" cy="6013939"/>
          </a:xfrm>
        </p:spPr>
        <p:txBody>
          <a:bodyPr anchor="t"/>
          <a:lstStyle>
            <a:lvl1pPr algn="l">
              <a:defRPr sz="129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680882" y="12833948"/>
            <a:ext cx="18087023" cy="6623742"/>
          </a:xfrm>
        </p:spPr>
        <p:txBody>
          <a:bodyPr anchor="b"/>
          <a:lstStyle>
            <a:lvl1pPr marL="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1pPr>
            <a:lvl2pPr marL="1473098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2pPr>
            <a:lvl3pPr marL="2946197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41929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92394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6549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83859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31168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8478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3367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3524311" y="21924947"/>
            <a:ext cx="31530380" cy="62003856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4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5409338" y="21924947"/>
            <a:ext cx="31530378" cy="62003856"/>
          </a:xfrm>
        </p:spPr>
        <p:txBody>
          <a:bodyPr/>
          <a:lstStyle>
            <a:lvl1pPr>
              <a:defRPr sz="9000"/>
            </a:lvl1pPr>
            <a:lvl2pPr>
              <a:defRPr sz="7700"/>
            </a:lvl2pPr>
            <a:lvl3pPr>
              <a:defRPr sz="64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5567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3943" y="1212604"/>
            <a:ext cx="19150965" cy="5046663"/>
          </a:xfrm>
        </p:spPr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3943" y="6777952"/>
            <a:ext cx="9401854" cy="2824726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73098" indent="0">
              <a:buNone/>
              <a:defRPr sz="6400" b="1"/>
            </a:lvl2pPr>
            <a:lvl3pPr marL="2946197" indent="0">
              <a:buNone/>
              <a:defRPr sz="5800" b="1"/>
            </a:lvl3pPr>
            <a:lvl4pPr marL="4419295" indent="0">
              <a:buNone/>
              <a:defRPr sz="5200" b="1"/>
            </a:lvl4pPr>
            <a:lvl5pPr marL="5892394" indent="0">
              <a:buNone/>
              <a:defRPr sz="5200" b="1"/>
            </a:lvl5pPr>
            <a:lvl6pPr marL="7365492" indent="0">
              <a:buNone/>
              <a:defRPr sz="5200" b="1"/>
            </a:lvl6pPr>
            <a:lvl7pPr marL="8838590" indent="0">
              <a:buNone/>
              <a:defRPr sz="5200" b="1"/>
            </a:lvl7pPr>
            <a:lvl8pPr marL="10311689" indent="0">
              <a:buNone/>
              <a:defRPr sz="5200" b="1"/>
            </a:lvl8pPr>
            <a:lvl9pPr marL="11784787" indent="0">
              <a:buNone/>
              <a:defRPr sz="5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063943" y="9602678"/>
            <a:ext cx="9401854" cy="17446035"/>
          </a:xfrm>
        </p:spPr>
        <p:txBody>
          <a:bodyPr/>
          <a:lstStyle>
            <a:lvl1pPr>
              <a:defRPr sz="7700"/>
            </a:lvl1pPr>
            <a:lvl2pPr>
              <a:defRPr sz="64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10809361" y="6777952"/>
            <a:ext cx="9405548" cy="2824726"/>
          </a:xfrm>
        </p:spPr>
        <p:txBody>
          <a:bodyPr anchor="b"/>
          <a:lstStyle>
            <a:lvl1pPr marL="0" indent="0">
              <a:buNone/>
              <a:defRPr sz="7700" b="1"/>
            </a:lvl1pPr>
            <a:lvl2pPr marL="1473098" indent="0">
              <a:buNone/>
              <a:defRPr sz="6400" b="1"/>
            </a:lvl2pPr>
            <a:lvl3pPr marL="2946197" indent="0">
              <a:buNone/>
              <a:defRPr sz="5800" b="1"/>
            </a:lvl3pPr>
            <a:lvl4pPr marL="4419295" indent="0">
              <a:buNone/>
              <a:defRPr sz="5200" b="1"/>
            </a:lvl4pPr>
            <a:lvl5pPr marL="5892394" indent="0">
              <a:buNone/>
              <a:defRPr sz="5200" b="1"/>
            </a:lvl5pPr>
            <a:lvl6pPr marL="7365492" indent="0">
              <a:buNone/>
              <a:defRPr sz="5200" b="1"/>
            </a:lvl6pPr>
            <a:lvl7pPr marL="8838590" indent="0">
              <a:buNone/>
              <a:defRPr sz="5200" b="1"/>
            </a:lvl7pPr>
            <a:lvl8pPr marL="10311689" indent="0">
              <a:buNone/>
              <a:defRPr sz="5200" b="1"/>
            </a:lvl8pPr>
            <a:lvl9pPr marL="11784787" indent="0">
              <a:buNone/>
              <a:defRPr sz="5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10809361" y="9602678"/>
            <a:ext cx="9405548" cy="17446035"/>
          </a:xfrm>
        </p:spPr>
        <p:txBody>
          <a:bodyPr/>
          <a:lstStyle>
            <a:lvl1pPr>
              <a:defRPr sz="7700"/>
            </a:lvl1pPr>
            <a:lvl2pPr>
              <a:defRPr sz="64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9558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766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73242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3944" y="1205591"/>
            <a:ext cx="7000595" cy="5130774"/>
          </a:xfrm>
        </p:spPr>
        <p:txBody>
          <a:bodyPr anchor="b"/>
          <a:lstStyle>
            <a:lvl1pPr algn="l">
              <a:defRPr sz="64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19440" y="1205594"/>
            <a:ext cx="11895468" cy="25843120"/>
          </a:xfrm>
        </p:spPr>
        <p:txBody>
          <a:bodyPr/>
          <a:lstStyle>
            <a:lvl1pPr>
              <a:defRPr sz="10300"/>
            </a:lvl1pPr>
            <a:lvl2pPr>
              <a:defRPr sz="9000"/>
            </a:lvl2pPr>
            <a:lvl3pPr>
              <a:defRPr sz="770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063944" y="6336368"/>
            <a:ext cx="7000595" cy="20712346"/>
          </a:xfrm>
        </p:spPr>
        <p:txBody>
          <a:bodyPr/>
          <a:lstStyle>
            <a:lvl1pPr marL="0" indent="0">
              <a:buNone/>
              <a:defRPr sz="4500"/>
            </a:lvl1pPr>
            <a:lvl2pPr marL="1473098" indent="0">
              <a:buNone/>
              <a:defRPr sz="3900"/>
            </a:lvl2pPr>
            <a:lvl3pPr marL="2946197" indent="0">
              <a:buNone/>
              <a:defRPr sz="3200"/>
            </a:lvl3pPr>
            <a:lvl4pPr marL="4419295" indent="0">
              <a:buNone/>
              <a:defRPr sz="2900"/>
            </a:lvl4pPr>
            <a:lvl5pPr marL="5892394" indent="0">
              <a:buNone/>
              <a:defRPr sz="2900"/>
            </a:lvl5pPr>
            <a:lvl6pPr marL="7365492" indent="0">
              <a:buNone/>
              <a:defRPr sz="2900"/>
            </a:lvl6pPr>
            <a:lvl7pPr marL="8838590" indent="0">
              <a:buNone/>
              <a:defRPr sz="2900"/>
            </a:lvl7pPr>
            <a:lvl8pPr marL="10311689" indent="0">
              <a:buNone/>
              <a:defRPr sz="2900"/>
            </a:lvl8pPr>
            <a:lvl9pPr marL="11784787" indent="0">
              <a:buNone/>
              <a:defRPr sz="2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1071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70804" y="21195982"/>
            <a:ext cx="12767310" cy="2502306"/>
          </a:xfrm>
        </p:spPr>
        <p:txBody>
          <a:bodyPr anchor="b"/>
          <a:lstStyle>
            <a:lvl1pPr algn="l">
              <a:defRPr sz="64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170804" y="2705572"/>
            <a:ext cx="12767310" cy="18167985"/>
          </a:xfrm>
        </p:spPr>
        <p:txBody>
          <a:bodyPr/>
          <a:lstStyle>
            <a:lvl1pPr marL="0" indent="0">
              <a:buNone/>
              <a:defRPr sz="10300"/>
            </a:lvl1pPr>
            <a:lvl2pPr marL="1473098" indent="0">
              <a:buNone/>
              <a:defRPr sz="9000"/>
            </a:lvl2pPr>
            <a:lvl3pPr marL="2946197" indent="0">
              <a:buNone/>
              <a:defRPr sz="7700"/>
            </a:lvl3pPr>
            <a:lvl4pPr marL="4419295" indent="0">
              <a:buNone/>
              <a:defRPr sz="6400"/>
            </a:lvl4pPr>
            <a:lvl5pPr marL="5892394" indent="0">
              <a:buNone/>
              <a:defRPr sz="6400"/>
            </a:lvl5pPr>
            <a:lvl6pPr marL="7365492" indent="0">
              <a:buNone/>
              <a:defRPr sz="6400"/>
            </a:lvl6pPr>
            <a:lvl7pPr marL="8838590" indent="0">
              <a:buNone/>
              <a:defRPr sz="6400"/>
            </a:lvl7pPr>
            <a:lvl8pPr marL="10311689" indent="0">
              <a:buNone/>
              <a:defRPr sz="6400"/>
            </a:lvl8pPr>
            <a:lvl9pPr marL="11784787" indent="0">
              <a:buNone/>
              <a:defRPr sz="64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170804" y="23698288"/>
            <a:ext cx="12767310" cy="3553689"/>
          </a:xfrm>
        </p:spPr>
        <p:txBody>
          <a:bodyPr/>
          <a:lstStyle>
            <a:lvl1pPr marL="0" indent="0">
              <a:buNone/>
              <a:defRPr sz="4500"/>
            </a:lvl1pPr>
            <a:lvl2pPr marL="1473098" indent="0">
              <a:buNone/>
              <a:defRPr sz="3900"/>
            </a:lvl2pPr>
            <a:lvl3pPr marL="2946197" indent="0">
              <a:buNone/>
              <a:defRPr sz="3200"/>
            </a:lvl3pPr>
            <a:lvl4pPr marL="4419295" indent="0">
              <a:buNone/>
              <a:defRPr sz="2900"/>
            </a:lvl4pPr>
            <a:lvl5pPr marL="5892394" indent="0">
              <a:buNone/>
              <a:defRPr sz="2900"/>
            </a:lvl5pPr>
            <a:lvl6pPr marL="7365492" indent="0">
              <a:buNone/>
              <a:defRPr sz="2900"/>
            </a:lvl6pPr>
            <a:lvl7pPr marL="8838590" indent="0">
              <a:buNone/>
              <a:defRPr sz="2900"/>
            </a:lvl7pPr>
            <a:lvl8pPr marL="10311689" indent="0">
              <a:buNone/>
              <a:defRPr sz="2900"/>
            </a:lvl8pPr>
            <a:lvl9pPr marL="11784787" indent="0">
              <a:buNone/>
              <a:defRPr sz="2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9552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63943" y="1212604"/>
            <a:ext cx="19150965" cy="5046663"/>
          </a:xfrm>
          <a:prstGeom prst="rect">
            <a:avLst/>
          </a:prstGeom>
        </p:spPr>
        <p:txBody>
          <a:bodyPr vert="horz" lIns="294620" tIns="147310" rIns="294620" bIns="14731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063943" y="7065331"/>
            <a:ext cx="19150965" cy="19983383"/>
          </a:xfrm>
          <a:prstGeom prst="rect">
            <a:avLst/>
          </a:prstGeom>
        </p:spPr>
        <p:txBody>
          <a:bodyPr vert="horz" lIns="294620" tIns="147310" rIns="294620" bIns="14731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63943" y="28065053"/>
            <a:ext cx="4965065" cy="1612129"/>
          </a:xfrm>
          <a:prstGeom prst="rect">
            <a:avLst/>
          </a:prstGeom>
        </p:spPr>
        <p:txBody>
          <a:bodyPr vert="horz" lIns="294620" tIns="147310" rIns="294620" bIns="147310" rtlCol="0" anchor="ctr"/>
          <a:lstStyle>
            <a:lvl1pPr algn="l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13565-1B39-4254-A910-A655F3CA4B45}" type="datetimeFigureOut">
              <a:rPr lang="ru-RU" smtClean="0"/>
              <a:t>21.08.2016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7270274" y="28065053"/>
            <a:ext cx="6738303" cy="1612129"/>
          </a:xfrm>
          <a:prstGeom prst="rect">
            <a:avLst/>
          </a:prstGeom>
        </p:spPr>
        <p:txBody>
          <a:bodyPr vert="horz" lIns="294620" tIns="147310" rIns="294620" bIns="147310" rtlCol="0" anchor="ctr"/>
          <a:lstStyle>
            <a:lvl1pPr algn="ctr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5249843" y="28065053"/>
            <a:ext cx="4965065" cy="1612129"/>
          </a:xfrm>
          <a:prstGeom prst="rect">
            <a:avLst/>
          </a:prstGeom>
        </p:spPr>
        <p:txBody>
          <a:bodyPr vert="horz" lIns="294620" tIns="147310" rIns="294620" bIns="147310" rtlCol="0" anchor="ctr"/>
          <a:lstStyle>
            <a:lvl1pPr algn="r">
              <a:defRPr sz="3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842646-8249-49CC-B136-5C546DA93F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6795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46197" rtl="0" eaLnBrk="1" latinLnBrk="0" hangingPunct="1">
        <a:spcBef>
          <a:spcPct val="0"/>
        </a:spcBef>
        <a:buNone/>
        <a:defRPr sz="14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04824" indent="-1104824" algn="l" defTabSz="2946197" rtl="0" eaLnBrk="1" latinLnBrk="0" hangingPunct="1">
        <a:spcBef>
          <a:spcPct val="20000"/>
        </a:spcBef>
        <a:buFont typeface="Arial" pitchFamily="34" charset="0"/>
        <a:buChar char="•"/>
        <a:defRPr sz="10300" kern="1200">
          <a:solidFill>
            <a:schemeClr val="tx1"/>
          </a:solidFill>
          <a:latin typeface="+mn-lt"/>
          <a:ea typeface="+mn-ea"/>
          <a:cs typeface="+mn-cs"/>
        </a:defRPr>
      </a:lvl1pPr>
      <a:lvl2pPr marL="2393785" indent="-920687" algn="l" defTabSz="2946197" rtl="0" eaLnBrk="1" latinLnBrk="0" hangingPunct="1">
        <a:spcBef>
          <a:spcPct val="20000"/>
        </a:spcBef>
        <a:buFont typeface="Arial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3682746" indent="-736549" algn="l" defTabSz="2946197" rtl="0" eaLnBrk="1" latinLnBrk="0" hangingPunct="1">
        <a:spcBef>
          <a:spcPct val="20000"/>
        </a:spcBef>
        <a:buFont typeface="Arial" pitchFamily="34" charset="0"/>
        <a:buChar char="•"/>
        <a:defRPr sz="7700" kern="1200">
          <a:solidFill>
            <a:schemeClr val="tx1"/>
          </a:solidFill>
          <a:latin typeface="+mn-lt"/>
          <a:ea typeface="+mn-ea"/>
          <a:cs typeface="+mn-cs"/>
        </a:defRPr>
      </a:lvl3pPr>
      <a:lvl4pPr marL="5155844" indent="-736549" algn="l" defTabSz="2946197" rtl="0" eaLnBrk="1" latinLnBrk="0" hangingPunct="1">
        <a:spcBef>
          <a:spcPct val="20000"/>
        </a:spcBef>
        <a:buFont typeface="Arial" pitchFamily="34" charset="0"/>
        <a:buChar char="–"/>
        <a:defRPr sz="6400" kern="1200">
          <a:solidFill>
            <a:schemeClr val="tx1"/>
          </a:solidFill>
          <a:latin typeface="+mn-lt"/>
          <a:ea typeface="+mn-ea"/>
          <a:cs typeface="+mn-cs"/>
        </a:defRPr>
      </a:lvl4pPr>
      <a:lvl5pPr marL="6628943" indent="-736549" algn="l" defTabSz="2946197" rtl="0" eaLnBrk="1" latinLnBrk="0" hangingPunct="1">
        <a:spcBef>
          <a:spcPct val="20000"/>
        </a:spcBef>
        <a:buFont typeface="Arial" pitchFamily="34" charset="0"/>
        <a:buChar char="»"/>
        <a:defRPr sz="6400" kern="1200">
          <a:solidFill>
            <a:schemeClr val="tx1"/>
          </a:solidFill>
          <a:latin typeface="+mn-lt"/>
          <a:ea typeface="+mn-ea"/>
          <a:cs typeface="+mn-cs"/>
        </a:defRPr>
      </a:lvl5pPr>
      <a:lvl6pPr marL="8102041" indent="-736549" algn="l" defTabSz="2946197" rtl="0" eaLnBrk="1" latinLnBrk="0" hangingPunct="1">
        <a:spcBef>
          <a:spcPct val="20000"/>
        </a:spcBef>
        <a:buFont typeface="Arial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6pPr>
      <a:lvl7pPr marL="9575140" indent="-736549" algn="l" defTabSz="2946197" rtl="0" eaLnBrk="1" latinLnBrk="0" hangingPunct="1">
        <a:spcBef>
          <a:spcPct val="20000"/>
        </a:spcBef>
        <a:buFont typeface="Arial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7pPr>
      <a:lvl8pPr marL="11048238" indent="-736549" algn="l" defTabSz="2946197" rtl="0" eaLnBrk="1" latinLnBrk="0" hangingPunct="1">
        <a:spcBef>
          <a:spcPct val="20000"/>
        </a:spcBef>
        <a:buFont typeface="Arial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8pPr>
      <a:lvl9pPr marL="12521336" indent="-736549" algn="l" defTabSz="2946197" rtl="0" eaLnBrk="1" latinLnBrk="0" hangingPunct="1">
        <a:spcBef>
          <a:spcPct val="20000"/>
        </a:spcBef>
        <a:buFont typeface="Arial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1pPr>
      <a:lvl2pPr marL="1473098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2pPr>
      <a:lvl3pPr marL="2946197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3pPr>
      <a:lvl4pPr marL="4419295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4pPr>
      <a:lvl5pPr marL="5892394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5pPr>
      <a:lvl6pPr marL="7365492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6pPr>
      <a:lvl7pPr marL="8838590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7pPr>
      <a:lvl8pPr marL="10311689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8pPr>
      <a:lvl9pPr marL="11784787" algn="l" defTabSz="2946197" rtl="0" eaLnBrk="1" latinLnBrk="0" hangingPunct="1">
        <a:defRPr sz="5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jpe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037531"/>
            <a:ext cx="21278850" cy="1302911"/>
          </a:xfrm>
          <a:prstGeom prst="rect">
            <a:avLst/>
          </a:prstGeom>
        </p:spPr>
      </p:pic>
      <p:sp>
        <p:nvSpPr>
          <p:cNvPr id="36" name="Прямоугольник 35"/>
          <p:cNvSpPr/>
          <p:nvPr/>
        </p:nvSpPr>
        <p:spPr>
          <a:xfrm>
            <a:off x="270304" y="18455402"/>
            <a:ext cx="6888551" cy="10546112"/>
          </a:xfrm>
          <a:prstGeom prst="rect">
            <a:avLst/>
          </a:prstGeom>
          <a:ln w="76200">
            <a:solidFill>
              <a:srgbClr val="7030A0">
                <a:alpha val="44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4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270273" y="234332"/>
            <a:ext cx="20738304" cy="389172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effectLst>
            <a:outerShdw blurRad="1270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/>
          <p:cNvSpPr txBox="1"/>
          <p:nvPr/>
        </p:nvSpPr>
        <p:spPr>
          <a:xfrm>
            <a:off x="9203126" y="848832"/>
            <a:ext cx="11737304" cy="3041858"/>
          </a:xfrm>
          <a:prstGeom prst="rect">
            <a:avLst/>
          </a:prstGeom>
          <a:noFill/>
          <a:ln>
            <a:noFill/>
          </a:ln>
          <a:effectLst>
            <a:outerShdw blurRad="596900" dist="50800" dir="9420000" algn="ctr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400" b="1" dirty="0" smtClean="0">
                <a:latin typeface="Times New Roman" pitchFamily="18" charset="0"/>
                <a:cs typeface="Times New Roman" pitchFamily="18" charset="0"/>
              </a:rPr>
              <a:t>USE OF LEXICONS TO IMPROVE QUALITY OF SENTIMENT CLASSIFICATION</a:t>
            </a:r>
          </a:p>
          <a:p>
            <a:pPr algn="ctr"/>
            <a:r>
              <a:rPr lang="en-US" sz="3600" dirty="0" err="1" smtClean="0">
                <a:latin typeface="Times New Roman" pitchFamily="18" charset="0"/>
                <a:cs typeface="Times New Roman" pitchFamily="18" charset="0"/>
              </a:rPr>
              <a:t>Rusnachenko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> N.L</a:t>
            </a:r>
            <a:r>
              <a:rPr lang="ru-RU" sz="3600" dirty="0" smtClean="0"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36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36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800" dirty="0" smtClean="0">
                <a:latin typeface="Times New Roman" pitchFamily="18" charset="0"/>
                <a:cs typeface="Times New Roman" pitchFamily="18" charset="0"/>
              </a:rPr>
              <a:t>Bauman Moscow State University (BMSTU), Moscow</a:t>
            </a:r>
            <a:endParaRPr lang="ru-RU" sz="3200" dirty="0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spcBef>
                <a:spcPts val="800"/>
              </a:spcBef>
            </a:pPr>
            <a:r>
              <a:rPr lang="en-US" sz="2800" dirty="0" smtClean="0">
                <a:latin typeface="Consolas" pitchFamily="49" charset="0"/>
                <a:cs typeface="Consolas" pitchFamily="49" charset="0"/>
              </a:rPr>
              <a:t>kolyarus@yandex.ru</a:t>
            </a:r>
            <a:endParaRPr lang="ru-RU" sz="28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270273" y="4484915"/>
            <a:ext cx="6912767" cy="4858415"/>
          </a:xfrm>
          <a:prstGeom prst="rect">
            <a:avLst/>
          </a:prstGeom>
          <a:solidFill>
            <a:schemeClr val="lt1"/>
          </a:solidFill>
          <a:ln w="76200">
            <a:solidFill>
              <a:schemeClr val="tx2">
                <a:lumMod val="60000"/>
                <a:lumOff val="40000"/>
                <a:alpha val="5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6" name="Picture 2" descr="C:\Users\nicolay\Downloads\42-30-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186" y="416734"/>
            <a:ext cx="8640960" cy="3526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Прямоугольник 12"/>
          <p:cNvSpPr/>
          <p:nvPr/>
        </p:nvSpPr>
        <p:spPr>
          <a:xfrm>
            <a:off x="256209" y="13682262"/>
            <a:ext cx="6912767" cy="4609373"/>
          </a:xfrm>
          <a:prstGeom prst="rect">
            <a:avLst/>
          </a:prstGeom>
          <a:ln w="76200">
            <a:solidFill>
              <a:srgbClr val="FFFF00">
                <a:alpha val="40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4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7419710" y="4482803"/>
            <a:ext cx="6598361" cy="5356976"/>
          </a:xfrm>
          <a:prstGeom prst="rect">
            <a:avLst/>
          </a:prstGeom>
          <a:solidFill>
            <a:schemeClr val="lt1"/>
          </a:solidFill>
          <a:ln w="76200">
            <a:solidFill>
              <a:srgbClr val="00B050">
                <a:alpha val="35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4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14275690" y="4484915"/>
            <a:ext cx="6732888" cy="9285766"/>
          </a:xfrm>
          <a:prstGeom prst="rect">
            <a:avLst/>
          </a:prstGeom>
          <a:solidFill>
            <a:schemeClr val="lt1"/>
          </a:solidFill>
          <a:ln w="76200">
            <a:solidFill>
              <a:srgbClr val="1AACCE">
                <a:alpha val="45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48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7419710" y="17444243"/>
            <a:ext cx="6642673" cy="11557270"/>
          </a:xfrm>
          <a:prstGeom prst="rect">
            <a:avLst/>
          </a:prstGeom>
          <a:ln w="76200">
            <a:solidFill>
              <a:srgbClr val="FF0000">
                <a:alpha val="35000"/>
              </a:srgb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4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14287069" y="24501027"/>
            <a:ext cx="6696745" cy="4500487"/>
          </a:xfrm>
          <a:prstGeom prst="rect">
            <a:avLst/>
          </a:prstGeom>
          <a:ln w="76200">
            <a:solidFill>
              <a:schemeClr val="accent6">
                <a:lumMod val="75000"/>
                <a:alpha val="44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5400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9928" y="4482803"/>
            <a:ext cx="6876873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  <a:tabLst>
                <a:tab pos="444500" algn="r"/>
                <a:tab pos="4572000" algn="l"/>
              </a:tabLst>
            </a:pPr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1. Problem</a:t>
            </a:r>
            <a:endParaRPr lang="ru-RU" sz="4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60000" indent="-36000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Building Machine Learning based model for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Twitter messages sentiment classification task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 (</a:t>
            </a:r>
            <a:r>
              <a:rPr lang="en-US" sz="2400" i="1" dirty="0" err="1" smtClean="0">
                <a:latin typeface="Times New Roman" pitchFamily="18" charset="0"/>
                <a:cs typeface="Times New Roman" pitchFamily="18" charset="0"/>
              </a:rPr>
              <a:t>SentiRuEval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competition)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60000" indent="-360000" algn="just">
              <a:buFont typeface="Wingdings" pitchFamily="2" charset="2"/>
              <a:buChar char="Ø"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Sentiment class defines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for whole message, and shows relationship between message and company mentioned in it.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For each domain this problem resolves separately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: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1026000" lvl="1" indent="-360000" algn="just">
              <a:buFont typeface="Wingdings" pitchFamily="2" charset="2"/>
              <a:buChar char="Ø"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BANK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– bank companies;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1026000" lvl="1" indent="-360000">
              <a:buFont typeface="Wingdings" pitchFamily="2" charset="2"/>
              <a:buChar char="Ø"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TCC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– telecommunication companies.</a:t>
            </a:r>
            <a:endParaRPr lang="ru-RU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Each message could be labeled with one of the following scores: {</a:t>
            </a:r>
            <a:r>
              <a:rPr lang="en-US" sz="2400" b="1" dirty="0" smtClean="0">
                <a:solidFill>
                  <a:srgbClr val="34921E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0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2400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-</a:t>
            </a:r>
            <a:r>
              <a:rPr lang="en-US" sz="2400" b="1" dirty="0" smtClean="0">
                <a:solidFill>
                  <a:srgbClr val="C00000"/>
                </a:solidFill>
                <a:latin typeface="Times New Roman" pitchFamily="18" charset="0"/>
                <a:cs typeface="Times New Roman" pitchFamily="18" charset="0"/>
              </a:rPr>
              <a:t>1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}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TextBox 26"/>
              <p:cNvSpPr txBox="1"/>
              <p:nvPr/>
            </p:nvSpPr>
            <p:spPr>
              <a:xfrm>
                <a:off x="270273" y="9825618"/>
                <a:ext cx="6876873" cy="33701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600"/>
                  </a:spcAft>
                </a:pPr>
                <a:r>
                  <a:rPr lang="en-US" sz="4000" b="1" dirty="0" smtClean="0">
                    <a:latin typeface="Times New Roman" pitchFamily="18" charset="0"/>
                    <a:cs typeface="Times New Roman" pitchFamily="18" charset="0"/>
                  </a:rPr>
                  <a:t>2. Solution</a:t>
                </a:r>
                <a:endParaRPr lang="ru-RU" sz="4000" b="1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42900" indent="-342900" algn="just">
                  <a:buFont typeface="Wingdings" pitchFamily="2" charset="2"/>
                  <a:buChar char="§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Use lexicon based features:</a:t>
                </a:r>
                <a:endParaRPr lang="en-US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720000" indent="-342900" algn="just">
                  <a:buFont typeface="Wingdings" pitchFamily="2" charset="2"/>
                  <a:buChar char="§"/>
                </a:pP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Lexicon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– dictionary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which consist of pairs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1">
                        <a:latin typeface="Cambria Math"/>
                      </a:rPr>
                      <m:t>(</m:t>
                    </m:r>
                    <m:r>
                      <a:rPr lang="en-US" sz="2400" i="1">
                        <a:latin typeface="Cambria Math"/>
                      </a:rPr>
                      <m:t>𝑡</m:t>
                    </m:r>
                    <m:r>
                      <a:rPr lang="ru-RU" sz="2400" i="1" smtClean="0">
                        <a:latin typeface="Cambria Math"/>
                      </a:rPr>
                      <m:t>,</m:t>
                    </m:r>
                    <m:r>
                      <a:rPr lang="ru-RU" sz="2400" i="1">
                        <a:latin typeface="Cambria Math"/>
                      </a:rPr>
                      <m:t> </m:t>
                    </m:r>
                    <m:r>
                      <a:rPr lang="en-US" sz="2400" i="1">
                        <a:latin typeface="Cambria Math"/>
                      </a:rPr>
                      <m:t>𝑣</m:t>
                    </m:r>
                    <m:r>
                      <a:rPr lang="ru-RU" sz="2400" i="1">
                        <a:latin typeface="Cambria Math"/>
                      </a:rPr>
                      <m:t>)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</a:t>
                </a:r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where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𝑡</m:t>
                    </m:r>
                    <m:r>
                      <a:rPr lang="ru-RU" sz="2400" i="1">
                        <a:latin typeface="Cambria Math"/>
                      </a:rPr>
                      <m:t>−</m:t>
                    </m:r>
                  </m:oMath>
                </a14:m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term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  </a:t>
                </a:r>
                <a14:m>
                  <m:oMath xmlns:m="http://schemas.openxmlformats.org/officeDocument/2006/math">
                    <m:r>
                      <a:rPr lang="ru-RU" sz="2400" i="1">
                        <a:latin typeface="Cambria Math"/>
                      </a:rPr>
                      <m:t>𝑣</m:t>
                    </m:r>
                    <m:r>
                      <a:rPr lang="ru-RU" sz="2400" i="1">
                        <a:latin typeface="Cambria Math"/>
                      </a:rPr>
                      <m:t>∈</m:t>
                    </m:r>
                    <m:r>
                      <a:rPr lang="ru-RU" sz="2400" i="1">
                        <a:latin typeface="Cambria Math"/>
                      </a:rPr>
                      <m:t>ℝ</m:t>
                    </m:r>
                  </m:oMath>
                </a14:m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–</a:t>
                </a:r>
                <a:r>
                  <a:rPr lang="en-US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sentiment score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marL="342900" indent="-342900" algn="just">
                  <a:buFont typeface="Wingdings" pitchFamily="2" charset="2"/>
                  <a:buChar char="§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Increasing volume of training collections:</a:t>
                </a:r>
                <a:endParaRPr lang="en-US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734400" lvl="1" indent="-342900" algn="just">
                  <a:buFont typeface="Wingdings" pitchFamily="2" charset="2"/>
                  <a:buChar char="§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Balancing sentiment classes;</a:t>
                </a:r>
              </a:p>
              <a:p>
                <a:pPr marL="734400" lvl="1" indent="-342900" algn="just">
                  <a:buFont typeface="Wingdings" pitchFamily="2" charset="2"/>
                  <a:buChar char="§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Adding and labeling messages from external sources;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</a:p>
            </p:txBody>
          </p:sp>
        </mc:Choice>
        <mc:Fallback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273" y="9825618"/>
                <a:ext cx="6876873" cy="3370153"/>
              </a:xfrm>
              <a:prstGeom prst="rect">
                <a:avLst/>
              </a:prstGeom>
              <a:blipFill rotWithShape="1">
                <a:blip r:embed="rId5"/>
                <a:stretch>
                  <a:fillRect l="-1152" t="-3255" r="-1418" b="-325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TextBox 30"/>
          <p:cNvSpPr txBox="1"/>
          <p:nvPr/>
        </p:nvSpPr>
        <p:spPr>
          <a:xfrm>
            <a:off x="281982" y="13686174"/>
            <a:ext cx="6823029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3. Used articles</a:t>
            </a:r>
            <a:endParaRPr lang="ru-RU" sz="4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1" indent="-342900" algn="just">
              <a:buFont typeface="Wingdings" pitchFamily="2" charset="2"/>
              <a:buChar char="Ø"/>
            </a:pPr>
            <a:r>
              <a:rPr lang="en-US" sz="2400" u="sng" dirty="0" smtClean="0">
                <a:latin typeface="Times New Roman" pitchFamily="18" charset="0"/>
                <a:cs typeface="Times New Roman" pitchFamily="18" charset="0"/>
              </a:rPr>
              <a:t>Building lexicons (the main idea):</a:t>
            </a:r>
            <a:endParaRPr lang="ru-RU" sz="2400" u="sng" dirty="0">
              <a:latin typeface="Times New Roman" pitchFamily="18" charset="0"/>
              <a:cs typeface="Times New Roman" pitchFamily="18" charset="0"/>
            </a:endParaRPr>
          </a:p>
          <a:p>
            <a:pPr marL="1080000" lvl="1" indent="-342900" algn="just">
              <a:buFont typeface="Wingdings" pitchFamily="2" charset="2"/>
              <a:buChar char="Ø"/>
            </a:pP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PMI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–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Pointwise mutual information</a:t>
            </a:r>
            <a:r>
              <a:rPr lang="en-US" sz="2400" i="1" dirty="0">
                <a:latin typeface="Times New Roman" pitchFamily="18" charset="0"/>
                <a:cs typeface="Times New Roman" pitchFamily="18" charset="0"/>
              </a:rPr>
              <a:t>;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1080000" lvl="1" indent="-342900" algn="just">
              <a:buFont typeface="Wingdings" pitchFamily="2" charset="2"/>
              <a:buChar char="Ø"/>
            </a:pP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SO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–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Semantic orientation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ctr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(Turney P., 2002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)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On the 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Automatic Learning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of Sentiment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Lexicons, Human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Language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Technologies (Severyn A., Moshitti A., 2015)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Wingdings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NRC-Canada: Building the State-of-the-Art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in Sentiment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Analysis of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Tweets 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Saif. M. Kiritchenko S., Xiaodan Z., 2015)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TextBox 31"/>
              <p:cNvSpPr txBox="1"/>
              <p:nvPr/>
            </p:nvSpPr>
            <p:spPr>
              <a:xfrm>
                <a:off x="299930" y="18455402"/>
                <a:ext cx="6849947" cy="105101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spcAft>
                    <a:spcPts val="600"/>
                  </a:spcAft>
                </a:pPr>
                <a:r>
                  <a:rPr lang="en-US" sz="4000" b="1" dirty="0" smtClean="0">
                    <a:latin typeface="Times New Roman" pitchFamily="18" charset="0"/>
                    <a:cs typeface="Times New Roman" pitchFamily="18" charset="0"/>
                  </a:rPr>
                  <a:t>4. Building Lexicons</a:t>
                </a:r>
                <a:endParaRPr lang="ru-RU" sz="4000" b="1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algn="just">
                  <a:spcAft>
                    <a:spcPts val="600"/>
                  </a:spcAft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Based on 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pointwise mutual information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of terms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 </m:t>
                    </m:r>
                    <m:sSub>
                      <m:sSubPr>
                        <m:ctrlPr>
                          <a:rPr lang="en-US" sz="2400" i="1" smtClean="0">
                            <a:latin typeface="Cambria Math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, </m:t>
                    </m:r>
                    <m:sSub>
                      <m:sSubPr>
                        <m:ctrlPr>
                          <a:rPr lang="en-US" sz="2400" i="1" smtClean="0">
                            <a:latin typeface="Cambria Math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</a:p>
              <a:p>
                <a:pPr algn="ctr">
                  <a:spcBef>
                    <a:spcPts val="6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1" i="1">
                          <a:latin typeface="Cambria Math"/>
                        </a:rPr>
                        <m:t>𝑷𝑴𝑰</m:t>
                      </m:r>
                      <m:d>
                        <m:dPr>
                          <m:ctrlPr>
                            <a:rPr lang="ru-RU" sz="2400" i="1">
                              <a:latin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ru-RU" sz="24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2400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ru-RU" sz="2400" i="1" smtClean="0">
                              <a:latin typeface="Cambria Math"/>
                            </a:rPr>
                            <m:t>,</m:t>
                          </m:r>
                          <m:r>
                            <a:rPr lang="ru-RU" sz="2400" i="1">
                              <a:latin typeface="Cambria Math"/>
                            </a:rPr>
                            <m:t> </m:t>
                          </m:r>
                          <m:sSub>
                            <m:sSubPr>
                              <m:ctrlPr>
                                <a:rPr lang="ru-RU" sz="24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ru-RU" sz="2400" i="1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ru-RU" sz="2400" i="1">
                          <a:latin typeface="Cambria Math"/>
                        </a:rPr>
                        <m:t>=</m:t>
                      </m:r>
                      <m:func>
                        <m:funcPr>
                          <m:ctrlPr>
                            <a:rPr lang="ru-RU" sz="2400" i="1">
                              <a:latin typeface="Cambria Math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ru-RU" sz="24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sz="2400">
                                  <a:latin typeface="Cambria Math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ru-RU" sz="2400" i="1">
                                  <a:latin typeface="Cambria Math"/>
                                </a:rPr>
                                <m:t>2</m:t>
                              </m:r>
                            </m:sub>
                          </m:sSub>
                        </m:fName>
                        <m:e>
                          <m:f>
                            <m:fPr>
                              <m:ctrlPr>
                                <a:rPr lang="ru-RU" sz="2400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/>
                                </a:rPr>
                                <m:t>𝑃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/>
                                </a:rPr>
                                <m:t>∧</m:t>
                              </m:r>
                              <m:sSub>
                                <m:sSubPr>
                                  <m:ctrlPr>
                                    <a:rPr lang="ru-RU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/>
                                </a:rPr>
                                <m:t>)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/>
                                </a:rPr>
                                <m:t>𝑃</m:t>
                              </m:r>
                              <m:d>
                                <m:dPr>
                                  <m:ctrlPr>
                                    <a:rPr lang="ru-RU" sz="24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ru-RU" sz="2400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en-US" sz="2400" i="1">
                                  <a:latin typeface="Cambria Math"/>
                                </a:rPr>
                                <m:t>⋅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𝑃</m:t>
                              </m:r>
                              <m:r>
                                <a:rPr lang="en-US" sz="2400" i="1">
                                  <a:latin typeface="Cambria Math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ru-RU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/>
                                </a:rPr>
                                <m:t>)</m:t>
                              </m:r>
                            </m:den>
                          </m:f>
                          <m:r>
                            <a:rPr lang="en-US" sz="2400" i="1">
                              <a:latin typeface="Cambria Math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ru-RU" sz="2400" dirty="0" smtClean="0"/>
              </a:p>
              <a:p>
                <a:pPr algn="just"/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Introducing 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marker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as a second parameter of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/>
                        <a:cs typeface="Times New Roman" pitchFamily="18" charset="0"/>
                      </a:rPr>
                      <m:t>𝑃𝑀𝐼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function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Possible marker values: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720000" lvl="1" indent="-342900">
                  <a:buFont typeface="Arial" pitchFamily="34" charset="0"/>
                  <a:buChar char="•"/>
                </a:pPr>
                <a:r>
                  <a:rPr lang="en-US" sz="2400" b="1" dirty="0" smtClean="0">
                    <a:solidFill>
                      <a:srgbClr val="34921E"/>
                    </a:solidFill>
                    <a:latin typeface="Consolas" pitchFamily="49" charset="0"/>
                    <a:cs typeface="Consolas" pitchFamily="49" charset="0"/>
                  </a:rPr>
                  <a:t>Excellent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;</a:t>
                </a:r>
              </a:p>
              <a:p>
                <a:pPr marL="720000" lvl="1" indent="-342900">
                  <a:buFont typeface="Arial" pitchFamily="34" charset="0"/>
                  <a:buChar char="•"/>
                </a:pPr>
                <a:r>
                  <a:rPr lang="en-US" sz="2400" b="1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Poor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Semantic orientation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is a function:</a:t>
                </a:r>
              </a:p>
              <a:p>
                <a:pPr algn="ctr">
                  <a:spcBef>
                    <a:spcPts val="1200"/>
                  </a:spcBef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b="1" i="1">
                          <a:latin typeface="Cambria Math"/>
                        </a:rPr>
                        <m:t>𝑺𝑶</m:t>
                      </m:r>
                      <m:d>
                        <m:dPr>
                          <m:ctrlPr>
                            <a:rPr lang="ru-RU" sz="2400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ru-RU" sz="2400" i="1">
                              <a:latin typeface="Cambria Math"/>
                            </a:rPr>
                            <m:t>𝑡</m:t>
                          </m:r>
                        </m:e>
                      </m:d>
                      <m:r>
                        <a:rPr lang="en-US" sz="2400" i="1">
                          <a:latin typeface="Cambria Math"/>
                        </a:rPr>
                        <m:t>=</m:t>
                      </m:r>
                      <m:r>
                        <a:rPr lang="ru-RU" sz="2400" i="1">
                          <a:latin typeface="Cambria Math"/>
                        </a:rPr>
                        <m:t>𝑃𝑀𝐼</m:t>
                      </m:r>
                      <m:d>
                        <m:dPr>
                          <m:ctrlPr>
                            <a:rPr lang="ru-RU" sz="2400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ru-RU" sz="2400" i="1">
                              <a:latin typeface="Cambria Math"/>
                            </a:rPr>
                            <m:t>𝑡</m:t>
                          </m:r>
                          <m:r>
                            <a:rPr lang="en-US" sz="2400" i="1" smtClean="0">
                              <a:latin typeface="Cambria Math"/>
                            </a:rPr>
                            <m:t>,</m:t>
                          </m:r>
                          <m:r>
                            <a:rPr lang="en-US" sz="2400" b="1" i="1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2400" b="1" smtClean="0">
                              <a:solidFill>
                                <a:srgbClr val="34921E"/>
                              </a:solidFill>
                              <a:latin typeface="Consolas" pitchFamily="49" charset="0"/>
                              <a:cs typeface="Consolas" pitchFamily="49" charset="0"/>
                            </a:rPr>
                            <m:t>Excellent</m:t>
                          </m:r>
                        </m:e>
                      </m:d>
                      <m:r>
                        <a:rPr lang="en-US" sz="2400" i="1">
                          <a:latin typeface="Cambria Math"/>
                        </a:rPr>
                        <m:t>−</m:t>
                      </m:r>
                      <m:r>
                        <a:rPr lang="ru-RU" sz="2400" i="1">
                          <a:latin typeface="Cambria Math"/>
                        </a:rPr>
                        <m:t>𝑃𝑀𝐼</m:t>
                      </m:r>
                      <m:r>
                        <a:rPr lang="en-US" sz="2400" i="1">
                          <a:latin typeface="Cambria Math"/>
                        </a:rPr>
                        <m:t>(</m:t>
                      </m:r>
                      <m:r>
                        <a:rPr lang="ru-RU" sz="2400" i="1">
                          <a:latin typeface="Cambria Math"/>
                        </a:rPr>
                        <m:t>𝑡</m:t>
                      </m:r>
                      <m:r>
                        <a:rPr lang="en-US" sz="2400" i="1" smtClean="0">
                          <a:latin typeface="Cambria Math"/>
                        </a:rPr>
                        <m:t>,</m:t>
                      </m:r>
                      <m:r>
                        <a:rPr lang="en-US" sz="2400" b="1" i="1">
                          <a:latin typeface="Cambria Math"/>
                        </a:rPr>
                        <m:t> </m:t>
                      </m:r>
                      <m:r>
                        <m:rPr>
                          <m:nor/>
                        </m:rPr>
                        <a:rPr lang="en-US" sz="2400" b="1" smtClean="0">
                          <a:solidFill>
                            <a:srgbClr val="C00000"/>
                          </a:solidFill>
                          <a:latin typeface="Consolas" pitchFamily="49" charset="0"/>
                          <a:cs typeface="Consolas" pitchFamily="49" charset="0"/>
                        </a:rPr>
                        <m:t>Poor</m:t>
                      </m:r>
                      <m:r>
                        <a:rPr lang="en-US" sz="2400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ru-RU" sz="2400" dirty="0" smtClean="0"/>
              </a:p>
              <a:p>
                <a:pPr marL="720000" lvl="1" indent="-3429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𝑠𝑔𝑛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/>
                      </a:rPr>
                      <m:t>𝑆𝑂</m:t>
                    </m:r>
                    <m:d>
                      <m:d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– determines the marker type of term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𝑡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;</a:t>
                </a:r>
              </a:p>
              <a:p>
                <a:pPr marL="720000" lvl="1" indent="-342900" algn="just">
                  <a:spcAft>
                    <a:spcPts val="600"/>
                  </a:spcAft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sz="2400" b="0" i="1" dirty="0" smtClean="0">
                            <a:latin typeface="Cambria Math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/>
                          </a:rPr>
                          <m:t>𝑆𝑂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/>
                              </a:rPr>
                              <m:t>𝑡</m:t>
                            </m:r>
                          </m:e>
                        </m:d>
                      </m:e>
                    </m:d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–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degree of belonging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algn="just">
                  <a:spcAft>
                    <a:spcPts val="600"/>
                  </a:spcAft>
                </a:pP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Building lexicon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from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messages of collection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𝐾</m:t>
                    </m:r>
                    <m:r>
                      <a:rPr lang="ru-RU" sz="2400" b="0" i="1" smtClean="0">
                        <a:latin typeface="Cambria Math"/>
                        <a:cs typeface="Times New Roman" pitchFamily="18" charset="0"/>
                      </a:rPr>
                      <m:t>=</m:t>
                    </m:r>
                    <m:sSub>
                      <m:sSubPr>
                        <m:ctrlPr>
                          <a:rPr lang="ru-RU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ru-RU" sz="2400" i="1">
                            <a:latin typeface="Cambria Math"/>
                          </a:rPr>
                          <m:t>𝐾</m:t>
                        </m:r>
                      </m:e>
                      <m:sub>
                        <m:r>
                          <a:rPr lang="en-US" sz="2400" i="1">
                            <a:latin typeface="Cambria Math"/>
                          </a:rPr>
                          <m:t>𝐸</m:t>
                        </m:r>
                        <m:r>
                          <a:rPr lang="ru-RU" sz="2400" i="1">
                            <a:latin typeface="Cambria Math"/>
                          </a:rPr>
                          <m:t>𝑥𝑐𝑒𝑙𝑙𝑒𝑛𝑡</m:t>
                        </m:r>
                      </m:sub>
                    </m:sSub>
                    <m:r>
                      <a:rPr lang="ru-RU" sz="2400" b="0" i="1" smtClean="0">
                        <a:latin typeface="Cambria Math"/>
                      </a:rPr>
                      <m:t>∪</m:t>
                    </m:r>
                    <m:sSub>
                      <m:sSubPr>
                        <m:ctrlPr>
                          <a:rPr lang="ru-RU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ru-RU" sz="2400" i="1">
                            <a:latin typeface="Cambria Math"/>
                          </a:rPr>
                          <m:t>𝐾</m:t>
                        </m:r>
                      </m:e>
                      <m:sub>
                        <m:r>
                          <a:rPr lang="ru-RU" sz="2400" i="1">
                            <a:latin typeface="Cambria Math"/>
                          </a:rPr>
                          <m:t>𝑃𝑜𝑜𝑟</m:t>
                        </m:r>
                      </m:sub>
                    </m:sSub>
                  </m:oMath>
                </a14:m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endParaRPr lang="ru-RU" sz="2400" b="1" dirty="0">
                  <a:latin typeface="Times New Roman" pitchFamily="18" charset="0"/>
                  <a:cs typeface="Times New Roman" pitchFamily="18" charset="0"/>
                </a:endParaRPr>
              </a:p>
              <a:p>
                <a:pPr algn="just"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400" i="1">
                          <a:latin typeface="Cambria Math"/>
                        </a:rPr>
                        <m:t>𝑆</m:t>
                      </m:r>
                      <m:r>
                        <a:rPr lang="ru-RU" sz="2400" i="1">
                          <a:latin typeface="Cambria Math"/>
                        </a:rPr>
                        <m:t>:</m:t>
                      </m:r>
                      <m:d>
                        <m:dPr>
                          <m:begChr m:val="{"/>
                          <m:endChr m:val="|"/>
                          <m:ctrlPr>
                            <a:rPr lang="ru-RU" sz="2400" i="1">
                              <a:latin typeface="Cambria Math"/>
                            </a:rPr>
                          </m:ctrlPr>
                        </m:dPr>
                        <m:e>
                          <m:r>
                            <a:rPr lang="ru-RU" sz="2400" i="1">
                              <a:latin typeface="Cambria Math"/>
                            </a:rPr>
                            <m:t> 〈</m:t>
                          </m:r>
                          <m:r>
                            <a:rPr lang="ru-RU" sz="2400" i="1">
                              <a:latin typeface="Cambria Math"/>
                            </a:rPr>
                            <m:t>𝑡</m:t>
                          </m:r>
                          <m:r>
                            <a:rPr lang="ru-RU" sz="2400" i="1" smtClean="0">
                              <a:latin typeface="Cambria Math"/>
                            </a:rPr>
                            <m:t>,</m:t>
                          </m:r>
                          <m:r>
                            <a:rPr lang="ru-RU" sz="2400" i="1">
                              <a:latin typeface="Cambria Math"/>
                            </a:rPr>
                            <m:t> </m:t>
                          </m:r>
                          <m:r>
                            <a:rPr lang="ru-RU" sz="2400" i="1">
                              <a:latin typeface="Cambria Math"/>
                            </a:rPr>
                            <m:t>𝑆𝑂</m:t>
                          </m:r>
                          <m:d>
                            <m:dPr>
                              <m:ctrlPr>
                                <a:rPr lang="ru-RU" sz="2400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ru-RU" sz="2400" i="1">
                                  <a:latin typeface="Cambria Math"/>
                                </a:rPr>
                                <m:t>𝑡</m:t>
                              </m:r>
                            </m:e>
                          </m:d>
                          <m:r>
                            <a:rPr lang="ru-RU" sz="2400" i="1">
                              <a:latin typeface="Cambria Math"/>
                            </a:rPr>
                            <m:t>〉 </m:t>
                          </m:r>
                        </m:e>
                      </m:d>
                      <m:r>
                        <a:rPr lang="ru-RU" sz="2400" i="1">
                          <a:latin typeface="Cambria Math"/>
                        </a:rPr>
                        <m:t> </m:t>
                      </m:r>
                      <m:r>
                        <a:rPr lang="ru-RU" sz="2400" i="1">
                          <a:latin typeface="Cambria Math"/>
                        </a:rPr>
                        <m:t>𝑡</m:t>
                      </m:r>
                      <m:r>
                        <a:rPr lang="ru-RU" sz="2400" i="1">
                          <a:latin typeface="Cambria Math"/>
                        </a:rPr>
                        <m:t>∈</m:t>
                      </m:r>
                      <m:sSub>
                        <m:sSubPr>
                          <m:ctrlPr>
                            <a:rPr lang="ru-RU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ru-RU" sz="2400" i="1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/>
                            </a:rPr>
                            <m:t>𝐸</m:t>
                          </m:r>
                          <m:r>
                            <a:rPr lang="ru-RU" sz="2400" i="1">
                              <a:latin typeface="Cambria Math"/>
                            </a:rPr>
                            <m:t>𝑥𝑐𝑒𝑙𝑙𝑒𝑛𝑡</m:t>
                          </m:r>
                        </m:sub>
                      </m:sSub>
                      <m:r>
                        <a:rPr lang="en-US" sz="2400" b="0" i="1" smtClean="0">
                          <a:latin typeface="Cambria Math"/>
                        </a:rPr>
                        <m:t>∪</m:t>
                      </m:r>
                      <m:sSub>
                        <m:sSubPr>
                          <m:ctrlPr>
                            <a:rPr lang="ru-RU" sz="2400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ru-RU" sz="2400" i="1">
                              <a:latin typeface="Cambria Math"/>
                            </a:rPr>
                            <m:t>𝐾</m:t>
                          </m:r>
                        </m:e>
                        <m:sub>
                          <m:r>
                            <a:rPr lang="ru-RU" sz="2400" i="1">
                              <a:latin typeface="Cambria Math"/>
                            </a:rPr>
                            <m:t>𝑃𝑜𝑜𝑟</m:t>
                          </m:r>
                        </m:sub>
                      </m:sSub>
                      <m:r>
                        <a:rPr lang="ru-RU" sz="2400" i="1">
                          <a:latin typeface="Cambria Math"/>
                        </a:rPr>
                        <m:t>}</m:t>
                      </m:r>
                    </m:oMath>
                  </m:oMathPara>
                </a14:m>
                <a:endParaRPr lang="ru-RU" sz="2400" b="0" dirty="0" smtClean="0"/>
              </a:p>
              <a:p>
                <a:pPr marL="720000" lvl="1" indent="-3429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𝐾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𝐸𝑥𝑐𝑒𝑙𝑙𝑒𝑛𝑡</m:t>
                        </m:r>
                      </m:sub>
                    </m:sSub>
                  </m:oMath>
                </a14:m>
                <a:r>
                  <a:rPr lang="ru-RU" sz="2400" dirty="0" smtClean="0"/>
                  <a:t> </a:t>
                </a:r>
                <a:r>
                  <a:rPr lang="en-US" sz="2400" dirty="0" smtClean="0"/>
                  <a:t>-- messages labeled </a:t>
                </a:r>
                <a:r>
                  <a:rPr lang="en-US" sz="2400" b="1" dirty="0" smtClean="0">
                    <a:solidFill>
                      <a:srgbClr val="34921E"/>
                    </a:solidFill>
                    <a:latin typeface="Consolas" pitchFamily="49" charset="0"/>
                    <a:cs typeface="Consolas" pitchFamily="49" charset="0"/>
                  </a:rPr>
                  <a:t>Excellent</a:t>
                </a:r>
                <a:r>
                  <a:rPr lang="en-US" sz="2400" dirty="0" smtClean="0"/>
                  <a:t>.</a:t>
                </a:r>
              </a:p>
              <a:p>
                <a:pPr marL="720000" lvl="1" indent="-3429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𝐾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𝑃𝑜𝑜𝑟</m:t>
                        </m:r>
                      </m:sub>
                    </m:sSub>
                  </m:oMath>
                </a14:m>
                <a:r>
                  <a:rPr lang="ru-RU" sz="2400" dirty="0" smtClean="0"/>
                  <a:t> </a:t>
                </a:r>
                <a:r>
                  <a:rPr lang="en-US" sz="2400" dirty="0" smtClean="0"/>
                  <a:t>-- messages labeled </a:t>
                </a:r>
                <a:r>
                  <a:rPr lang="en-US" sz="2400" b="1" dirty="0" smtClean="0">
                    <a:solidFill>
                      <a:srgbClr val="C00000"/>
                    </a:solidFill>
                    <a:latin typeface="Consolas" pitchFamily="49" charset="0"/>
                    <a:cs typeface="Consolas" pitchFamily="49" charset="0"/>
                  </a:rPr>
                  <a:t>Poor</a:t>
                </a:r>
                <a:r>
                  <a:rPr lang="en-US" sz="2400" dirty="0" smtClean="0"/>
                  <a:t>.</a:t>
                </a:r>
                <a:endParaRPr lang="ru-RU" sz="2400" dirty="0"/>
              </a:p>
              <a:p>
                <a:pPr algn="just"/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Making sentiment 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collections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/>
                        <a:cs typeface="Times New Roman" pitchFamily="18" charset="0"/>
                      </a:rPr>
                      <m:t>𝑲</m:t>
                    </m:r>
                  </m:oMath>
                </a14:m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from scratch 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automatic labeling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endParaRPr lang="ru-RU" sz="2400" b="1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342900" indent="-342900" algn="just">
                  <a:buFont typeface="Wingdings" pitchFamily="2" charset="2"/>
                  <a:buChar char="Ø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Receive messages via Streaming </a:t>
                </a:r>
                <a:r>
                  <a:rPr lang="en-US" sz="2400" b="1" i="1" dirty="0" smtClean="0">
                    <a:latin typeface="Times New Roman" pitchFamily="18" charset="0"/>
                    <a:cs typeface="Times New Roman" pitchFamily="18" charset="0"/>
                  </a:rPr>
                  <a:t>Twitter API</a:t>
                </a:r>
                <a:r>
                  <a:rPr lang="ru-RU" sz="2400" b="1" i="1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b="1" i="1" dirty="0" smtClean="0">
                    <a:latin typeface="Times New Roman" pitchFamily="18" charset="0"/>
                    <a:cs typeface="Times New Roman" pitchFamily="18" charset="0"/>
                  </a:rPr>
                  <a:t>and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composing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collection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/>
                        <a:cs typeface="Times New Roman" pitchFamily="18" charset="0"/>
                      </a:rPr>
                      <m:t>𝐾</m:t>
                    </m:r>
                  </m:oMath>
                </a14:m>
                <a:r>
                  <a:rPr lang="ru-RU" sz="2400" i="1" dirty="0">
                    <a:latin typeface="Times New Roman" pitchFamily="18" charset="0"/>
                    <a:cs typeface="Times New Roman" pitchFamily="18" charset="0"/>
                  </a:rPr>
                  <a:t>.</a:t>
                </a:r>
                <a:endParaRPr lang="en-US" sz="2400" i="1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342900" indent="-342900" algn="just">
                  <a:buFont typeface="Wingdings" pitchFamily="2" charset="2"/>
                  <a:buChar char="Ø"/>
                </a:pPr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Split collection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messages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𝐾</m:t>
                    </m:r>
                  </m:oMath>
                </a14:m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with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34921E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34921E"/>
                            </a:solidFill>
                            <a:latin typeface="Cambria Math"/>
                          </a:rPr>
                          <m:t>𝑲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34921E"/>
                            </a:solidFill>
                            <a:latin typeface="Cambria Math"/>
                          </a:rPr>
                          <m:t>𝑬𝒙𝒄𝒆𝒍𝒍𝒆𝒏𝒕</m:t>
                        </m:r>
                      </m:sub>
                    </m:sSub>
                  </m:oMath>
                </a14:m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and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1" i="1">
                            <a:solidFill>
                              <a:srgbClr val="C00000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b="1" i="1">
                            <a:solidFill>
                              <a:srgbClr val="C00000"/>
                            </a:solidFill>
                            <a:latin typeface="Cambria Math"/>
                          </a:rPr>
                          <m:t>𝑲</m:t>
                        </m:r>
                      </m:e>
                      <m:sub>
                        <m:r>
                          <a:rPr lang="en-US" sz="2400" b="1" i="1">
                            <a:solidFill>
                              <a:srgbClr val="C00000"/>
                            </a:solidFill>
                            <a:latin typeface="Cambria Math"/>
                          </a:rPr>
                          <m:t>𝑷𝒐𝒐𝒓</m:t>
                        </m:r>
                      </m:sub>
                    </m:sSub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by means of:</a:t>
                </a:r>
                <a:endParaRPr lang="en-US" sz="2400" dirty="0">
                  <a:latin typeface="Times New Roman" pitchFamily="18" charset="0"/>
                  <a:cs typeface="Times New Roman" pitchFamily="18" charset="0"/>
                </a:endParaRPr>
              </a:p>
              <a:p>
                <a:pPr marL="737100" lvl="1" algn="just"/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Message emoticons (</a:t>
                </a:r>
                <a:r>
                  <a:rPr lang="en-US" sz="2400" b="1" kern="0" dirty="0" smtClean="0"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:-)</a:t>
                </a:r>
                <a:r>
                  <a:rPr lang="en-US" sz="2400" b="1" kern="0" dirty="0" smtClean="0">
                    <a:solidFill>
                      <a:schemeClr val="bg1">
                        <a:lumMod val="75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,</a:t>
                </a:r>
                <a:r>
                  <a:rPr lang="en-US" sz="2400" b="1" kern="0" dirty="0" smtClean="0"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 :-(</a:t>
                </a:r>
                <a:r>
                  <a:rPr lang="en-US" sz="2400" b="1" kern="0" dirty="0" smtClean="0">
                    <a:solidFill>
                      <a:schemeClr val="bg1">
                        <a:lumMod val="75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,</a:t>
                </a:r>
                <a:r>
                  <a:rPr lang="en-US" sz="2400" b="1" kern="0" dirty="0" smtClean="0"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 </a:t>
                </a:r>
                <a:r>
                  <a:rPr lang="en-US" sz="2400" b="1" kern="0" dirty="0" err="1" smtClean="0"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xD</a:t>
                </a:r>
                <a:r>
                  <a:rPr lang="en-US" sz="2400" b="1" kern="0" dirty="0" smtClean="0">
                    <a:solidFill>
                      <a:schemeClr val="bg1">
                        <a:lumMod val="75000"/>
                      </a:schemeClr>
                    </a:solidFill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,</a:t>
                </a:r>
                <a:r>
                  <a:rPr lang="en-US" sz="2400" b="1" kern="0" dirty="0" smtClean="0">
                    <a:latin typeface="Consolas" panose="020B0609020204030204" pitchFamily="49" charset="0"/>
                    <a:cs typeface="Consolas" panose="020B0609020204030204" pitchFamily="49" charset="0"/>
                    <a:sym typeface="Wingdings" pitchFamily="2" charset="2"/>
                  </a:rPr>
                  <a:t> </a:t>
                </a:r>
                <a:r>
                  <a:rPr lang="en-US" sz="2400" b="1" kern="0" dirty="0" smtClean="0">
                    <a:latin typeface="Times New Roman" pitchFamily="18" charset="0"/>
                    <a:cs typeface="Times New Roman" pitchFamily="18" charset="0"/>
                    <a:sym typeface="Wingdings" pitchFamily="2" charset="2"/>
                  </a:rPr>
                  <a:t>…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);</a:t>
                </a:r>
                <a:endParaRPr lang="ru-RU" sz="24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32" name="TextBox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930" y="18455402"/>
                <a:ext cx="6849947" cy="10510121"/>
              </a:xfrm>
              <a:prstGeom prst="rect">
                <a:avLst/>
              </a:prstGeom>
              <a:blipFill rotWithShape="1">
                <a:blip r:embed="rId6"/>
                <a:stretch>
                  <a:fillRect l="-1335" t="-1043" r="-1423" b="-34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9" name="Таблица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1619968"/>
              </p:ext>
            </p:extLst>
          </p:nvPr>
        </p:nvGraphicFramePr>
        <p:xfrm>
          <a:off x="7524750" y="19100427"/>
          <a:ext cx="6398164" cy="219456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656616"/>
                <a:gridCol w="1098019"/>
                <a:gridCol w="1392962"/>
                <a:gridCol w="1282383"/>
                <a:gridCol w="968184"/>
              </a:tblGrid>
              <a:tr h="228382">
                <a:tc gridSpan="5"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201</a:t>
                      </a:r>
                      <a:r>
                        <a:rPr lang="ru-RU" sz="2400" b="1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5 </a:t>
                      </a:r>
                      <a:r>
                        <a:rPr lang="ru-RU" sz="2400" b="0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</a:t>
                      </a:r>
                      <a:r>
                        <a:rPr lang="en-US" sz="2400" b="0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messages</a:t>
                      </a:r>
                      <a:r>
                        <a:rPr lang="en-US" sz="2400" b="0" kern="150" baseline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count</a:t>
                      </a:r>
                      <a:r>
                        <a:rPr lang="ru-RU" sz="2400" b="0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)</a:t>
                      </a:r>
                      <a:endParaRPr lang="ru-RU" sz="4000" b="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265644">
                <a:tc>
                  <a:txBody>
                    <a:bodyPr/>
                    <a:lstStyle/>
                    <a:p>
                      <a:pPr lvl="0" indent="0" algn="ctr" fontAlgn="auto">
                        <a:spcAft>
                          <a:spcPts val="0"/>
                        </a:spcAft>
                      </a:pPr>
                      <a:endParaRPr lang="ru-RU" sz="24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indent="0" algn="ctr" fontAlgn="auto">
                        <a:spcAft>
                          <a:spcPts val="0"/>
                        </a:spcAft>
                      </a:pPr>
                      <a:r>
                        <a:rPr lang="en-US" sz="2400" b="1" kern="0" dirty="0" smtClean="0">
                          <a:solidFill>
                            <a:srgbClr val="34921E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  <a:sym typeface="Wingdings" pitchFamily="2" charset="2"/>
                        </a:rPr>
                        <a:t></a:t>
                      </a:r>
                      <a:endParaRPr lang="ru-RU" sz="4000" b="1" kern="150" dirty="0">
                        <a:solidFill>
                          <a:srgbClr val="34921E"/>
                        </a:solidFill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en-US" sz="2400" b="1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  <a:sym typeface="Wingdings" pitchFamily="2" charset="2"/>
                        </a:rPr>
                        <a:t></a:t>
                      </a:r>
                      <a:endParaRPr lang="ru-RU" sz="4000" b="1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en-US" sz="2400" b="1" kern="0" dirty="0" smtClean="0">
                          <a:solidFill>
                            <a:srgbClr val="C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  <a:sym typeface="Wingdings" pitchFamily="2" charset="2"/>
                        </a:rPr>
                        <a:t></a:t>
                      </a:r>
                      <a:endParaRPr lang="ru-RU" sz="4000" b="1" kern="150" dirty="0">
                        <a:solidFill>
                          <a:srgbClr val="C00000"/>
                        </a:solidFill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Total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287">
                <a:tc>
                  <a:txBody>
                    <a:bodyPr/>
                    <a:lstStyle/>
                    <a:p>
                      <a:pPr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BANK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356</a:t>
                      </a:r>
                      <a:r>
                        <a:rPr lang="en-US" sz="2400" kern="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endParaRPr lang="ru-RU" sz="2400" kern="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(7%)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3 482 </a:t>
                      </a: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b="1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(71%)</a:t>
                      </a:r>
                      <a:endParaRPr lang="ru-RU" sz="4000" b="1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1 077 </a:t>
                      </a: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(21%)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915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1287">
                <a:tc>
                  <a:txBody>
                    <a:bodyPr/>
                    <a:lstStyle/>
                    <a:p>
                      <a:pPr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TCC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956 </a:t>
                      </a:r>
                      <a:endParaRPr lang="ru-RU" sz="2400" kern="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(19%)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2 269 </a:t>
                      </a: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b="1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(47%)</a:t>
                      </a:r>
                      <a:endParaRPr lang="ru-RU" sz="4000" b="1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1 634 </a:t>
                      </a:r>
                    </a:p>
                    <a:p>
                      <a:pPr marL="0" lv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(34%)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  <a:r>
                        <a:rPr lang="ru-RU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2400" kern="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859</a:t>
                      </a:r>
                      <a:endParaRPr lang="ru-RU" sz="4000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0" name="TextBox 49"/>
          <p:cNvSpPr txBox="1"/>
          <p:nvPr/>
        </p:nvSpPr>
        <p:spPr>
          <a:xfrm>
            <a:off x="7471073" y="17516251"/>
            <a:ext cx="6616929" cy="1485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300"/>
              </a:spcAft>
            </a:pPr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7</a:t>
            </a:r>
            <a:r>
              <a:rPr lang="ru-RU" sz="4000" b="1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Training Collections</a:t>
            </a:r>
            <a:endParaRPr lang="ru-RU" sz="4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Imbalanced collections: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  <a:endParaRPr lang="en-US" sz="2400" b="1" dirty="0" smtClean="0">
              <a:latin typeface="Times New Roman" pitchFamily="18" charset="0"/>
              <a:cs typeface="Times New Roman" pitchFamily="18" charset="0"/>
            </a:endParaRPr>
          </a:p>
          <a:p>
            <a:pPr marL="720000" lvl="1" indent="-342900"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Provided by </a:t>
            </a:r>
            <a:r>
              <a:rPr lang="en-US" sz="2400" i="1" dirty="0" err="1" smtClean="0">
                <a:latin typeface="Times New Roman" pitchFamily="18" charset="0"/>
                <a:cs typeface="Times New Roman" pitchFamily="18" charset="0"/>
              </a:rPr>
              <a:t>SentiRuEval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organizers:</a:t>
            </a:r>
          </a:p>
        </p:txBody>
      </p:sp>
      <p:graphicFrame>
        <p:nvGraphicFramePr>
          <p:cNvPr id="47" name="Таблица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478964"/>
              </p:ext>
            </p:extLst>
          </p:nvPr>
        </p:nvGraphicFramePr>
        <p:xfrm>
          <a:off x="7528153" y="21304075"/>
          <a:ext cx="6389734" cy="1828800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671112"/>
                <a:gridCol w="1080120"/>
                <a:gridCol w="1403515"/>
                <a:gridCol w="1260781"/>
                <a:gridCol w="974206"/>
              </a:tblGrid>
              <a:tr h="288031">
                <a:tc gridSpan="5"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2016</a:t>
                      </a:r>
                      <a:endParaRPr lang="ru-RU" sz="2400" b="1" kern="150" dirty="0" smtClean="0"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693178"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BANK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1 354 </a:t>
                      </a:r>
                      <a:r>
                        <a:rPr lang="ru-RU" sz="2400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(</a:t>
                      </a: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15%)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4 870 </a:t>
                      </a:r>
                      <a:r>
                        <a:rPr lang="ru-RU" sz="2400" b="1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(55.4%)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2 550 </a:t>
                      </a:r>
                      <a:r>
                        <a:rPr lang="ru-RU" sz="2400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(</a:t>
                      </a: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29%)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8 783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93178"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en-US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TCC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704 (</a:t>
                      </a: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7%)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6 756 </a:t>
                      </a:r>
                      <a:r>
                        <a:rPr lang="ru-RU" sz="2400" b="1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(74.22%)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1 741 </a:t>
                      </a:r>
                      <a:r>
                        <a:rPr lang="ru-RU" sz="2400" kern="0" dirty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(</a:t>
                      </a: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19%)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 fontAlgn="auto">
                        <a:spcAft>
                          <a:spcPts val="0"/>
                        </a:spcAft>
                      </a:pPr>
                      <a:r>
                        <a:rPr lang="ru-RU" sz="2400" kern="0" dirty="0" smtClean="0"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9 102</a:t>
                      </a:r>
                      <a:endParaRPr lang="ru-RU" sz="2400" kern="0" dirty="0"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8" name="Таблица 4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42656992"/>
                  </p:ext>
                </p:extLst>
              </p:nvPr>
            </p:nvGraphicFramePr>
            <p:xfrm>
              <a:off x="7524750" y="27385479"/>
              <a:ext cx="6438872" cy="1508036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641711"/>
                    <a:gridCol w="1713090"/>
                    <a:gridCol w="3084071"/>
                  </a:tblGrid>
                  <a:tr h="377009">
                    <a:tc gridSpan="3"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Balanced collections</a:t>
                          </a:r>
                          <a:r>
                            <a:rPr lang="en-US" sz="2400" b="1" kern="15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  <a:r>
                            <a:rPr lang="ru-RU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</a:t>
                          </a:r>
                          <a:r>
                            <a:rPr lang="en-US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messages count</a:t>
                          </a:r>
                          <a:r>
                            <a:rPr lang="ru-RU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)</a:t>
                          </a:r>
                          <a:r>
                            <a:rPr lang="ru-RU" sz="2400" b="0" kern="15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  <a:endParaRPr lang="ru-RU" sz="2800" b="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lvl="0" indent="0" algn="ctr" fontAlgn="auto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kern="15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𝛼</m:t>
                                </m:r>
                              </m:oMath>
                            </m:oMathPara>
                          </a14:m>
                          <a:endParaRPr lang="ru-RU" sz="3200" i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kern="0" smtClean="0">
                                    <a:effectLst/>
                                    <a:latin typeface="Cambria Math"/>
                                    <a:ea typeface="+mn-ea"/>
                                    <a:cs typeface="Times New Roman" pitchFamily="18" charset="0"/>
                                  </a:rPr>
                                  <m:t>𝛽</m:t>
                                </m:r>
                              </m:oMath>
                            </m:oMathPara>
                          </a14:m>
                          <a:endParaRPr lang="ru-RU" sz="2400" i="1" kern="0" dirty="0" smtClean="0">
                            <a:effectLst/>
                            <a:latin typeface="Times New Roman" pitchFamily="18" charset="0"/>
                            <a:ea typeface="+mn-ea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BANK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>
                              <a:latin typeface="Times New Roman" pitchFamily="18" charset="0"/>
                              <a:cs typeface="Times New Roman" pitchFamily="18" charset="0"/>
                            </a:rPr>
                            <a:t>10446</a:t>
                          </a:r>
                          <a:endParaRPr lang="ru-RU" sz="2400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20268 (+94%)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TCC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 smtClean="0">
                              <a:latin typeface="Times New Roman" pitchFamily="18" charset="0"/>
                              <a:cs typeface="Times New Roman" pitchFamily="18" charset="0"/>
                            </a:rPr>
                            <a:t>6888</a:t>
                          </a:r>
                          <a:endParaRPr lang="ru-RU" sz="2400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14610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(+112%)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48" name="Таблица 47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142656992"/>
                  </p:ext>
                </p:extLst>
              </p:nvPr>
            </p:nvGraphicFramePr>
            <p:xfrm>
              <a:off x="7524750" y="27385479"/>
              <a:ext cx="6438872" cy="1508036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1641711"/>
                    <a:gridCol w="1713090"/>
                    <a:gridCol w="3084071"/>
                  </a:tblGrid>
                  <a:tr h="377009">
                    <a:tc gridSpan="3"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Balanced collections</a:t>
                          </a:r>
                          <a:r>
                            <a:rPr lang="en-US" sz="2400" b="1" kern="15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  <a:r>
                            <a:rPr lang="ru-RU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</a:t>
                          </a:r>
                          <a:r>
                            <a:rPr lang="en-US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messages count</a:t>
                          </a:r>
                          <a:r>
                            <a:rPr lang="ru-RU" sz="2400" b="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)</a:t>
                          </a:r>
                          <a:r>
                            <a:rPr lang="ru-RU" sz="2400" b="0" kern="15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  <a:endParaRPr lang="ru-RU" sz="2800" b="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7"/>
                          <a:stretch>
                            <a:fillRect l="-96797" t="-122581" r="-181851" b="-2467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7"/>
                          <a:stretch>
                            <a:fillRect l="-109289" t="-122581" r="-988" b="-246774"/>
                          </a:stretch>
                        </a:blipFill>
                      </a:tcPr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BANK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2400" dirty="0" smtClean="0">
                              <a:latin typeface="Times New Roman" pitchFamily="18" charset="0"/>
                              <a:cs typeface="Times New Roman" pitchFamily="18" charset="0"/>
                            </a:rPr>
                            <a:t>10446</a:t>
                          </a:r>
                          <a:endParaRPr lang="ru-RU" sz="2400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20268 (+94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%)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77009"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TCC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ru-RU" sz="2400" dirty="0" smtClean="0">
                              <a:latin typeface="Times New Roman" pitchFamily="18" charset="0"/>
                              <a:cs typeface="Times New Roman" pitchFamily="18" charset="0"/>
                            </a:rPr>
                            <a:t>6888</a:t>
                          </a:r>
                          <a:endParaRPr lang="ru-RU" sz="2400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lv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14610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(+112%)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1" name="TextBox 50"/>
              <p:cNvSpPr txBox="1"/>
              <p:nvPr/>
            </p:nvSpPr>
            <p:spPr>
              <a:xfrm>
                <a:off x="7451736" y="23181095"/>
                <a:ext cx="6566335" cy="42002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itchFamily="34" charset="0"/>
                  <a:buChar char="•"/>
                </a:pP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Balanced collections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720000" lvl="1" indent="-342900" algn="just">
                  <a:spcAft>
                    <a:spcPts val="600"/>
                  </a:spcAft>
                  <a:buFont typeface="Arial" pitchFamily="34" charset="0"/>
                  <a:buChar char="•"/>
                </a:pPr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Balancing: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filtering messages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>
                            <a:latin typeface="Cambria Math"/>
                            <a:cs typeface="Times New Roman" pitchFamily="18" charset="0"/>
                          </a:rPr>
                        </m:ctrlPr>
                      </m:sSubSupPr>
                      <m:e>
                        <m:r>
                          <a:rPr lang="en-US" sz="2400" i="1">
                            <a:latin typeface="Cambria Math"/>
                            <a:cs typeface="Times New Roman" pitchFamily="18" charset="0"/>
                          </a:rPr>
                          <m:t>𝑚</m:t>
                        </m:r>
                        <m:r>
                          <a:rPr lang="en-US" sz="2400" i="1">
                            <a:latin typeface="Cambria Math"/>
                            <a:cs typeface="Times New Roman" pitchFamily="18" charset="0"/>
                          </a:rPr>
                          <m:t>=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sz="2400" i="1">
                                <a:latin typeface="Cambria Math"/>
                                <a:cs typeface="Times New Roman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i="1">
                                    <a:latin typeface="Cambria Math"/>
                                    <a:cs typeface="Times New Roman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latin typeface="Cambria Math"/>
                                    <a:cs typeface="Times New Roman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400" i="1">
                                    <a:latin typeface="Cambria Math"/>
                                    <a:cs typeface="Times New Roman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sz="2400" i="1">
                            <a:latin typeface="Cambria Math"/>
                            <a:cs typeface="Times New Roman" pitchFamily="18" charset="0"/>
                          </a:rPr>
                          <m:t>𝑖</m:t>
                        </m:r>
                        <m:r>
                          <a:rPr lang="en-US" sz="2400" i="1">
                            <a:latin typeface="Cambria Math"/>
                            <a:cs typeface="Times New Roman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2400" i="1">
                            <a:latin typeface="Cambria Math"/>
                            <a:cs typeface="Times New Roman" pitchFamily="18" charset="0"/>
                          </a:rPr>
                          <m:t>𝑁</m:t>
                        </m:r>
                      </m:sup>
                    </m:sSubSup>
                  </m:oMath>
                </a14:m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from</a:t>
                </a:r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 Yu. Rubtsova corpus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(by means of Lexicon, based on the same corpus)</a:t>
                </a:r>
                <a:r>
                  <a:rPr lang="en-US" sz="2400" i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by formula:</a:t>
                </a:r>
                <a:endParaRPr lang="ru-RU" sz="2400" dirty="0">
                  <a:latin typeface="Cambria Math"/>
                  <a:cs typeface="Times New Roman" pitchFamily="18" charset="0"/>
                </a:endParaRPr>
              </a:p>
              <a:p>
                <a:pPr marL="377100" lvl="1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2800" i="1" smtClean="0">
                              <a:latin typeface="Cambria Math"/>
                              <a:cs typeface="Times New Roman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800" i="1" smtClean="0">
                                  <a:latin typeface="Cambria Math"/>
                                  <a:cs typeface="Times New Roman" pitchFamily="18" charset="0"/>
                                </a:rPr>
                              </m:ctrlPr>
                            </m:limLowPr>
                            <m:e>
                              <m:r>
                                <a:rPr lang="en-US" sz="2800" i="1" smtClean="0">
                                  <a:latin typeface="Cambria Math"/>
                                  <a:cs typeface="Times New Roman" pitchFamily="18" charset="0"/>
                                </a:rPr>
                                <m:t>𝑚𝑎𝑥</m:t>
                              </m:r>
                            </m:e>
                            <m:lim>
                              <m:r>
                                <a:rPr lang="en-US" sz="2800" b="0" i="1" smtClean="0">
                                  <a:latin typeface="Cambria Math"/>
                                  <a:cs typeface="Times New Roman" pitchFamily="18" charset="0"/>
                                </a:rPr>
                                <m:t>𝑖</m:t>
                              </m:r>
                              <m:r>
                                <a:rPr lang="en-US" sz="2800" b="0" i="1" smtClean="0">
                                  <a:latin typeface="Cambria Math"/>
                                  <a:cs typeface="Times New Roman" pitchFamily="18" charset="0"/>
                                </a:rPr>
                                <m:t>=1..</m:t>
                              </m:r>
                              <m:r>
                                <a:rPr lang="en-US" sz="2800" b="0" i="1" smtClean="0">
                                  <a:latin typeface="Cambria Math"/>
                                  <a:cs typeface="Times New Roman" pitchFamily="18" charset="0"/>
                                </a:rPr>
                                <m:t>𝑁</m:t>
                              </m:r>
                            </m:lim>
                          </m:limLow>
                        </m:fName>
                        <m:e>
                          <m:r>
                            <a:rPr lang="en-US" sz="2800" b="0" i="1" smtClean="0">
                              <a:latin typeface="Cambria Math"/>
                              <a:cs typeface="Times New Roman" pitchFamily="18" charset="0"/>
                            </a:rPr>
                            <m:t>|</m:t>
                          </m:r>
                          <m:r>
                            <a:rPr lang="en-US" sz="2800" b="0" i="1" smtClean="0">
                              <a:latin typeface="Cambria Math"/>
                              <a:cs typeface="Times New Roman" pitchFamily="18" charset="0"/>
                            </a:rPr>
                            <m:t>𝑆𝑂</m:t>
                          </m:r>
                          <m:d>
                            <m:dPr>
                              <m:ctrlPr>
                                <a:rPr lang="en-US" sz="2800" b="0" i="1" smtClean="0">
                                  <a:latin typeface="Cambria Math"/>
                                  <a:cs typeface="Times New Roman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800" b="0" i="1" smtClean="0">
                                      <a:latin typeface="Cambria Math"/>
                                      <a:cs typeface="Times New Roman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800" b="0" i="1" smtClean="0">
                                      <a:latin typeface="Cambria Math"/>
                                      <a:cs typeface="Times New Roman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2800" b="0" i="1" smtClean="0">
                                      <a:latin typeface="Cambria Math"/>
                                      <a:cs typeface="Times New Roman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800" b="0" i="1" smtClean="0">
                              <a:latin typeface="Cambria Math"/>
                              <a:cs typeface="Times New Roman" pitchFamily="18" charset="0"/>
                            </a:rPr>
                            <m:t>|</m:t>
                          </m:r>
                        </m:e>
                      </m:func>
                      <m:r>
                        <a:rPr lang="en-US" sz="2800" b="0" i="1" smtClean="0">
                          <a:latin typeface="Cambria Math"/>
                          <a:cs typeface="Times New Roman" pitchFamily="18" charset="0"/>
                        </a:rPr>
                        <m:t>&gt;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  <a:cs typeface="Times New Roman" pitchFamily="18" charset="0"/>
                        </a:rPr>
                        <m:t>𝐵𝑜𝑢𝑛𝑑</m:t>
                      </m:r>
                    </m:oMath>
                  </m:oMathPara>
                </a14:m>
                <a:endParaRPr lang="en-US" sz="28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0" lvl="1" indent="-735999" algn="ctr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𝐵𝑜𝑢𝑛𝑑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– bounding value,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–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message terms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marL="900000" lvl="2" indent="-4572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/>
                        <a:ea typeface="Cambria Math"/>
                        <a:cs typeface="Times New Roman" pitchFamily="18" charset="0"/>
                      </a:rPr>
                      <m:t>𝜶</m:t>
                    </m:r>
                  </m:oMath>
                </a14:m>
                <a:r>
                  <a:rPr lang="en-US" sz="28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800" dirty="0" smtClean="0">
                    <a:latin typeface="Times New Roman" pitchFamily="18" charset="0"/>
                    <a:cs typeface="Times New Roman" pitchFamily="18" charset="0"/>
                  </a:rPr>
                  <a:t> – 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balanced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2015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train collection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marL="900000" lvl="2" indent="-4572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1" i="1" smtClean="0">
                        <a:latin typeface="Cambria Math"/>
                        <a:cs typeface="Times New Roman" pitchFamily="18" charset="0"/>
                      </a:rPr>
                      <m:t>𝜷</m:t>
                    </m:r>
                  </m:oMath>
                </a14:m>
                <a:r>
                  <a:rPr lang="en-US" sz="28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800" dirty="0" smtClean="0">
                    <a:latin typeface="Times New Roman" pitchFamily="18" charset="0"/>
                    <a:cs typeface="Times New Roman" pitchFamily="18" charset="0"/>
                  </a:rPr>
                  <a:t>–</a:t>
                </a:r>
                <a:r>
                  <a:rPr lang="en-US" sz="2800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united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collections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of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2015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and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2016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years, and then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balanced.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51" name="TextBox 5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451736" y="23181095"/>
                <a:ext cx="6566335" cy="4200252"/>
              </a:xfrm>
              <a:prstGeom prst="rect">
                <a:avLst/>
              </a:prstGeom>
              <a:blipFill rotWithShape="1">
                <a:blip r:embed="rId8"/>
                <a:stretch>
                  <a:fillRect l="-1206" t="-1161" r="-1391" b="-24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3" name="Таблица 5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23399962"/>
                  </p:ext>
                </p:extLst>
              </p:nvPr>
            </p:nvGraphicFramePr>
            <p:xfrm>
              <a:off x="7615089" y="6832739"/>
              <a:ext cx="6264696" cy="280416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0147"/>
                    <a:gridCol w="2143869"/>
                    <a:gridCol w="1867154"/>
                    <a:gridCol w="1783526"/>
                  </a:tblGrid>
                  <a:tr h="581415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#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ru-RU" sz="2400" b="1" i="1" kern="0" smtClean="0">
                                      <a:solidFill>
                                        <a:srgbClr val="34921E"/>
                                      </a:solidFill>
                                      <a:effectLst/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ru-RU" sz="2400" b="1" i="1" kern="0">
                                      <a:solidFill>
                                        <a:srgbClr val="34921E"/>
                                      </a:solidFill>
                                      <a:effectLst/>
                                      <a:latin typeface="Cambria Math"/>
                                    </a:rPr>
                                    <m:t>𝑲</m:t>
                                  </m:r>
                                </m:e>
                                <m:sub>
                                  <m:r>
                                    <a:rPr lang="en-US" sz="2400" b="1" i="0" kern="0" smtClean="0">
                                      <a:solidFill>
                                        <a:srgbClr val="34921E"/>
                                      </a:solidFill>
                                      <a:effectLst/>
                                      <a:latin typeface="Cambria Math"/>
                                    </a:rPr>
                                    <m:t>𝐄</m:t>
                                  </m:r>
                                  <m:r>
                                    <a:rPr lang="ru-RU" sz="2400" b="1" i="1" kern="0">
                                      <a:solidFill>
                                        <a:srgbClr val="34921E"/>
                                      </a:solidFill>
                                      <a:effectLst/>
                                      <a:latin typeface="Cambria Math"/>
                                    </a:rPr>
                                    <m:t>𝒙𝒄𝒆𝒍𝒍𝒆𝒏𝒕</m:t>
                                  </m:r>
                                </m:sub>
                              </m:sSub>
                            </m:oMath>
                          </a14:m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16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Terms </a:t>
                          </a:r>
                          <a:r>
                            <a:rPr lang="en-US" sz="16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count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ru-RU" sz="2400" b="1" i="1" kern="0" smtClean="0">
                                      <a:solidFill>
                                        <a:srgbClr val="C00000"/>
                                      </a:solidFill>
                                      <a:effectLst/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ru-RU" sz="2400" b="1" i="1" kern="0">
                                      <a:solidFill>
                                        <a:srgbClr val="C00000"/>
                                      </a:solidFill>
                                      <a:effectLst/>
                                      <a:latin typeface="Cambria Math"/>
                                    </a:rPr>
                                    <m:t>𝑲</m:t>
                                  </m:r>
                                </m:e>
                                <m:sub>
                                  <m:r>
                                    <a:rPr lang="en-US" sz="2400" b="1" i="0" kern="0" smtClean="0">
                                      <a:solidFill>
                                        <a:srgbClr val="C00000"/>
                                      </a:solidFill>
                                      <a:effectLst/>
                                      <a:latin typeface="Cambria Math"/>
                                    </a:rPr>
                                    <m:t>𝐏</m:t>
                                  </m:r>
                                  <m:r>
                                    <a:rPr lang="ru-RU" sz="2400" b="1" i="1" kern="0">
                                      <a:solidFill>
                                        <a:srgbClr val="C00000"/>
                                      </a:solidFill>
                                      <a:effectLst/>
                                      <a:latin typeface="Cambria Math"/>
                                    </a:rPr>
                                    <m:t>𝒐𝒐𝒓</m:t>
                                  </m:r>
                                </m:sub>
                              </m:sSub>
                            </m:oMath>
                          </a14:m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16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Terms count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Total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16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Terms count</a:t>
                          </a:r>
                          <a:endParaRPr lang="ru-RU" sz="2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04658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62 637</a:t>
                          </a:r>
                          <a:endParaRPr lang="en-US" sz="2400" kern="0" baseline="0" dirty="0" smtClean="0">
                            <a:effectLst/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(56%)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50 177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(44%) 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112 814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88255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7 370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(3%)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228 721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(97%) 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236 091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55077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2 774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(26%)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7 148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(67%)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10 668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53" name="Таблица 5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923399962"/>
                  </p:ext>
                </p:extLst>
              </p:nvPr>
            </p:nvGraphicFramePr>
            <p:xfrm>
              <a:off x="7615089" y="6832739"/>
              <a:ext cx="6264696" cy="280416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0147"/>
                    <a:gridCol w="2143869"/>
                    <a:gridCol w="1867154"/>
                    <a:gridCol w="1783526"/>
                  </a:tblGrid>
                  <a:tr h="609600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#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1">
                          <a:blip r:embed="rId9"/>
                          <a:stretch>
                            <a:fillRect l="-21875" t="-16000" r="-170170" b="-39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1">
                          <a:blip r:embed="rId9"/>
                          <a:stretch>
                            <a:fillRect l="-140196" t="-16000" r="-95752" b="-39000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Total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16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Terms count</a:t>
                          </a:r>
                          <a:endParaRPr lang="ru-RU" sz="2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731520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62 637</a:t>
                          </a:r>
                          <a:endParaRPr lang="en-US" sz="2400" kern="0" baseline="0" dirty="0" smtClean="0">
                            <a:effectLst/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(56%)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50 177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(44%) 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112 814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731520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7 370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(3%)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228 721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(97%) 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236 091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731520"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2 774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(26%)</a:t>
                          </a:r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7 148</a:t>
                          </a:r>
                          <a:r>
                            <a:rPr lang="ru-RU" sz="2400" kern="0" baseline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 </a:t>
                          </a:r>
                        </a:p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1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(67%)</a:t>
                          </a:r>
                          <a:endParaRPr lang="ru-RU" sz="2400" b="1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kern="0" dirty="0" smtClean="0">
                              <a:effectLst/>
                              <a:latin typeface="Times New Roman" pitchFamily="18" charset="0"/>
                              <a:cs typeface="Times New Roman" pitchFamily="18" charset="0"/>
                            </a:rPr>
                            <a:t>10 668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54" name="TextBox 53"/>
          <p:cNvSpPr txBox="1"/>
          <p:nvPr/>
        </p:nvSpPr>
        <p:spPr>
          <a:xfrm>
            <a:off x="7496048" y="4515815"/>
            <a:ext cx="6566336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sz="4000" b="1" dirty="0">
                <a:latin typeface="Times New Roman" pitchFamily="18" charset="0"/>
                <a:cs typeface="Times New Roman" pitchFamily="18" charset="0"/>
              </a:rPr>
              <a:t>5</a:t>
            </a:r>
            <a:r>
              <a:rPr lang="en-US" sz="4000" b="1" dirty="0" smtClean="0">
                <a:latin typeface="Times New Roman" pitchFamily="18" charset="0"/>
                <a:cs typeface="Times New Roman" pitchFamily="18" charset="0"/>
              </a:rPr>
              <a:t>. Lexicons</a:t>
            </a:r>
            <a:endParaRPr lang="ru-RU" sz="4000" b="1" dirty="0" smtClean="0">
              <a:latin typeface="Times New Roman" pitchFamily="18" charset="0"/>
              <a:cs typeface="Times New Roman" pitchFamily="18" charset="0"/>
            </a:endParaRPr>
          </a:p>
          <a:p>
            <a:pPr marL="457200" lvl="1" indent="-457200" algn="just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Messages of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Yu. Rubtsova short message corpus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;</a:t>
            </a:r>
            <a:endParaRPr lang="ru-RU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457200" lvl="1" indent="-457200" algn="just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Twitter messages through the 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January, 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2016</a:t>
            </a:r>
            <a:r>
              <a:rPr lang="en-US" sz="2400" b="1" dirty="0" smtClean="0">
                <a:latin typeface="Times New Roman" pitchFamily="18" charset="0"/>
                <a:cs typeface="Times New Roman" pitchFamily="18" charset="0"/>
              </a:rPr>
              <a:t>;</a:t>
            </a:r>
            <a:r>
              <a:rPr lang="ru-RU" sz="2400" b="1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457200" lvl="1" indent="-457200" algn="just">
              <a:buFont typeface="+mj-lt"/>
              <a:buAutoNum type="arabicPeriod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Sentiment vocabulary </a:t>
            </a:r>
            <a:r>
              <a:rPr lang="en-US" sz="2400" b="1" dirty="0" err="1" smtClean="0">
                <a:latin typeface="Times New Roman" pitchFamily="18" charset="0"/>
                <a:cs typeface="Times New Roman" pitchFamily="18" charset="0"/>
              </a:rPr>
              <a:t>RuSentiLex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6" name="Таблица 5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1395139"/>
                  </p:ext>
                </p:extLst>
              </p:nvPr>
            </p:nvGraphicFramePr>
            <p:xfrm>
              <a:off x="14455848" y="8558659"/>
              <a:ext cx="6408713" cy="182880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3370"/>
                    <a:gridCol w="2876639"/>
                    <a:gridCol w="3058704"/>
                  </a:tblGrid>
                  <a:tr h="333222">
                    <a:tc gridSpan="3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BANK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 (</a:t>
                          </a: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SentiRuEval</a:t>
                          </a:r>
                          <a:r>
                            <a:rPr lang="en-US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-2016)</a:t>
                          </a:r>
                          <a:r>
                            <a:rPr lang="ru-RU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 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285619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ru-RU" sz="2400" b="0" i="1" kern="150" baseline="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𝛼</m:t>
                                </m:r>
                              </m:oMath>
                            </m:oMathPara>
                          </a14:m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450215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kern="15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𝛽</m:t>
                                </m:r>
                              </m:oMath>
                            </m:oMathPara>
                          </a14:m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58319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0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36</a:t>
                          </a:r>
                          <a:r>
                            <a:rPr lang="ru-RU" sz="2400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+6.96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5619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49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46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72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(+8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23)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85619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62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46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83</a:t>
                          </a:r>
                          <a:r>
                            <a:rPr lang="ru-RU" sz="2400" kern="150" baseline="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(+8.21)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56" name="Таблица 55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11395139"/>
                  </p:ext>
                </p:extLst>
              </p:nvPr>
            </p:nvGraphicFramePr>
            <p:xfrm>
              <a:off x="14455848" y="8558659"/>
              <a:ext cx="6408713" cy="182880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3370"/>
                    <a:gridCol w="2876639"/>
                    <a:gridCol w="3058704"/>
                  </a:tblGrid>
                  <a:tr h="365760">
                    <a:tc gridSpan="3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BANK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 (</a:t>
                          </a: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SentiRuEval</a:t>
                          </a:r>
                          <a:r>
                            <a:rPr lang="en-US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-2016)</a:t>
                          </a:r>
                          <a:r>
                            <a:rPr lang="ru-RU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 </a:t>
                          </a: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40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0"/>
                          <a:stretch>
                            <a:fillRect l="-16949" t="-125000" r="-107415" b="-35166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0"/>
                          <a:stretch>
                            <a:fillRect l="-109960" t="-125000" r="-996" b="-351667"/>
                          </a:stretch>
                        </a:blipFill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0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36</a:t>
                          </a:r>
                          <a:r>
                            <a:rPr lang="ru-RU" sz="2400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+6.96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49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46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72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(+8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23)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62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46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83</a:t>
                          </a:r>
                          <a:r>
                            <a:rPr lang="ru-RU" sz="2400" kern="150" baseline="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(+8.21)</a:t>
                          </a:r>
                          <a:endParaRPr lang="ru-RU" sz="24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8" name="TextBox 57"/>
              <p:cNvSpPr txBox="1"/>
              <p:nvPr/>
            </p:nvSpPr>
            <p:spPr>
              <a:xfrm>
                <a:off x="14311833" y="4482803"/>
                <a:ext cx="6687488" cy="36109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4400" b="1" dirty="0">
                    <a:latin typeface="Times New Roman" pitchFamily="18" charset="0"/>
                    <a:cs typeface="Times New Roman" pitchFamily="18" charset="0"/>
                  </a:rPr>
                  <a:t>8</a:t>
                </a:r>
                <a:r>
                  <a:rPr lang="ru-RU" sz="4400" b="1" dirty="0" smtClean="0">
                    <a:latin typeface="Times New Roman" pitchFamily="18" charset="0"/>
                    <a:cs typeface="Times New Roman" pitchFamily="18" charset="0"/>
                  </a:rPr>
                  <a:t>. </a:t>
                </a:r>
                <a:r>
                  <a:rPr lang="en-US" sz="4400" b="1" dirty="0" smtClean="0">
                    <a:latin typeface="Times New Roman" pitchFamily="18" charset="0"/>
                    <a:cs typeface="Times New Roman" pitchFamily="18" charset="0"/>
                  </a:rPr>
                  <a:t>Results</a:t>
                </a:r>
                <a:endParaRPr lang="en-US" sz="2400" i="1" dirty="0" smtClean="0">
                  <a:latin typeface="Cambria Math"/>
                  <a:cs typeface="Times New Roman" pitchFamily="18" charset="0"/>
                </a:endParaRPr>
              </a:p>
              <a:p>
                <a:pPr algn="just"/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Features settings:</a:t>
                </a:r>
              </a:p>
              <a:p>
                <a:pPr marL="360000" lvl="1" indent="-342900" algn="just">
                  <a:buFont typeface="Arial" pitchFamily="34" charset="0"/>
                  <a:buChar char="•"/>
                </a:pP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№1–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only Russian terms and hashtags;</a:t>
                </a:r>
                <a:endParaRPr lang="ru-RU" sz="2400" b="1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0000" lvl="1" indent="-342900" algn="just">
                  <a:buFont typeface="Arial" pitchFamily="34" charset="0"/>
                  <a:buChar char="•"/>
                </a:pP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№2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–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№</a:t>
                </a:r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1 +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using sentiment prefixes (‘+’, ‘-’)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all features (using lexicons only #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1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and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#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2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;</a:t>
                </a:r>
              </a:p>
              <a:p>
                <a:pPr marL="360000" lvl="1" indent="-342900" algn="just">
                  <a:spcAft>
                    <a:spcPts val="600"/>
                  </a:spcAft>
                  <a:buFont typeface="Arial" pitchFamily="34" charset="0"/>
                  <a:buChar char="•"/>
                </a:pP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№3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–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№</a:t>
                </a:r>
                <a:r>
                  <a:rPr lang="ru-RU" sz="2400" dirty="0">
                    <a:latin typeface="Times New Roman" pitchFamily="18" charset="0"/>
                    <a:cs typeface="Times New Roman" pitchFamily="18" charset="0"/>
                  </a:rPr>
                  <a:t>2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+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using lexicon #3.</a:t>
                </a:r>
              </a:p>
              <a:p>
                <a:pPr marL="360000" lvl="1" indent="-342900" algn="just">
                  <a:spcAft>
                    <a:spcPts val="600"/>
                  </a:spcAft>
                  <a:buFont typeface="Arial" pitchFamily="34" charset="0"/>
                  <a:buChar char="•"/>
                </a:pP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lvl="0" algn="ctr"/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Quality measure: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1" i="1" smtClean="0">
                            <a:latin typeface="Cambria Math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/>
                            <a:cs typeface="Times New Roman" pitchFamily="18" charset="0"/>
                          </a:rPr>
                          <m:t>𝑭</m:t>
                        </m:r>
                      </m:e>
                      <m:sub>
                        <m:r>
                          <a:rPr lang="en-US" sz="2800" b="1" i="1" smtClean="0">
                            <a:latin typeface="Cambria Math"/>
                            <a:cs typeface="Times New Roman" pitchFamily="18" charset="0"/>
                          </a:rPr>
                          <m:t>𝟏</m:t>
                        </m:r>
                      </m:sub>
                    </m:sSub>
                    <m:r>
                      <a:rPr lang="en-US" sz="2800" b="1" i="1" smtClean="0">
                        <a:latin typeface="Cambria Math"/>
                        <a:cs typeface="Times New Roman" pitchFamily="18" charset="0"/>
                      </a:rPr>
                      <m:t>𝒎𝒂𝒄𝒓</m:t>
                    </m:r>
                    <m:sSub>
                      <m:sSubPr>
                        <m:ctrlPr>
                          <a:rPr lang="en-US" sz="2800" b="1" i="1" smtClean="0">
                            <a:latin typeface="Cambria Math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800" b="1" i="1" smtClean="0">
                            <a:latin typeface="Cambria Math"/>
                            <a:cs typeface="Times New Roman" pitchFamily="18" charset="0"/>
                          </a:rPr>
                          <m:t>𝒐</m:t>
                        </m:r>
                      </m:e>
                      <m:sub>
                        <m:d>
                          <m:dPr>
                            <m:ctrlPr>
                              <a:rPr lang="en-US" sz="2800" b="1" i="1" smtClean="0">
                                <a:latin typeface="Cambria Math"/>
                                <a:cs typeface="Times New Roman" pitchFamily="18" charset="0"/>
                              </a:rPr>
                            </m:ctrlPr>
                          </m:dPr>
                          <m:e>
                            <m:r>
                              <a:rPr lang="en-US" sz="2800" b="1" i="1" smtClean="0">
                                <a:latin typeface="Cambria Math"/>
                                <a:cs typeface="Times New Roman" pitchFamily="18" charset="0"/>
                              </a:rPr>
                              <m:t>𝒏𝒆𝒈</m:t>
                            </m:r>
                            <m:r>
                              <a:rPr lang="en-US" sz="2800" b="1" i="1" smtClean="0">
                                <a:latin typeface="Cambria Math"/>
                                <a:cs typeface="Times New Roman" pitchFamily="18" charset="0"/>
                              </a:rPr>
                              <m:t>, </m:t>
                            </m:r>
                            <m:r>
                              <a:rPr lang="en-US" sz="2800" b="1" i="1" smtClean="0">
                                <a:latin typeface="Cambria Math"/>
                                <a:cs typeface="Times New Roman" pitchFamily="18" charset="0"/>
                              </a:rPr>
                              <m:t>𝒑𝒐𝒔</m:t>
                            </m:r>
                          </m:e>
                        </m:d>
                      </m:sub>
                    </m:sSub>
                  </m:oMath>
                </a14:m>
                <a:r>
                  <a:rPr lang="en-US" sz="2800" i="1" kern="150" baseline="0" dirty="0" smtClean="0">
                    <a:effectLst/>
                    <a:latin typeface="Times New Roman" pitchFamily="18" charset="0"/>
                    <a:ea typeface="SimSun"/>
                    <a:cs typeface="Times New Roman" pitchFamily="18" charset="0"/>
                  </a:rPr>
                  <a:t> </a:t>
                </a:r>
                <a:endParaRPr lang="en-US" sz="2400" b="1" i="1" dirty="0" smtClean="0"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58" name="TextBox 5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11833" y="4482803"/>
                <a:ext cx="6687488" cy="3610989"/>
              </a:xfrm>
              <a:prstGeom prst="rect">
                <a:avLst/>
              </a:prstGeom>
              <a:blipFill rotWithShape="0">
                <a:blip r:embed="rId11"/>
                <a:stretch>
                  <a:fillRect l="-1459" t="-3204" r="-1367" b="-134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9" name="Таблица 5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6105456"/>
                  </p:ext>
                </p:extLst>
              </p:nvPr>
            </p:nvGraphicFramePr>
            <p:xfrm>
              <a:off x="14455849" y="10709361"/>
              <a:ext cx="6408712" cy="1910346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3371"/>
                    <a:gridCol w="2876637"/>
                    <a:gridCol w="3058704"/>
                  </a:tblGrid>
                  <a:tr h="216023">
                    <a:tc gridSpan="3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TCC 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(</a:t>
                          </a: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SentiRuEval</a:t>
                          </a:r>
                          <a:r>
                            <a:rPr lang="en-US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-2016)</a:t>
                          </a:r>
                          <a:endParaRPr lang="ru-RU" sz="4000" kern="15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36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kern="150" baseline="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201</m:t>
                                </m:r>
                                <m:r>
                                  <a:rPr lang="ru-RU" sz="2400" b="0" i="1" kern="150" baseline="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6</m:t>
                                </m:r>
                              </m:oMath>
                            </m:oMathPara>
                          </a14:m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450215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400" b="0" i="1" kern="150" smtClean="0">
                                    <a:effectLst/>
                                    <a:latin typeface="Cambria Math"/>
                                    <a:ea typeface="SimSun"/>
                                    <a:cs typeface="Times New Roman" pitchFamily="18" charset="0"/>
                                  </a:rPr>
                                  <m:t>𝛽</m:t>
                                </m:r>
                              </m:oMath>
                            </m:oMathPara>
                          </a14:m>
                          <a:endParaRPr lang="ru-RU" sz="24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48.49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51.03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(+2.54)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48.32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52.31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(+3.99)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589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50.99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52.86</a:t>
                          </a: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(+1.87)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59" name="Таблица 58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6105456"/>
                  </p:ext>
                </p:extLst>
              </p:nvPr>
            </p:nvGraphicFramePr>
            <p:xfrm>
              <a:off x="14455849" y="10709361"/>
              <a:ext cx="6408712" cy="1910346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73371"/>
                    <a:gridCol w="2876637"/>
                    <a:gridCol w="3058704"/>
                  </a:tblGrid>
                  <a:tr h="365760">
                    <a:tc gridSpan="3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TCC </a:t>
                          </a:r>
                          <a:r>
                            <a:rPr lang="ru-RU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(</a:t>
                          </a: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SentiRuEval</a:t>
                          </a:r>
                          <a:r>
                            <a:rPr lang="en-US" sz="240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-2016)</a:t>
                          </a:r>
                          <a:endParaRPr lang="ru-RU" sz="4000" kern="15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3600" kern="150" dirty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/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2"/>
                          <a:stretch>
                            <a:fillRect l="-16949" t="-115385" r="-107415" b="-3384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2"/>
                          <a:stretch>
                            <a:fillRect l="-109960" t="-115385" r="-996" b="-338462"/>
                          </a:stretch>
                        </a:blipFill>
                      </a:tcPr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48.49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51.03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(+2.54)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9294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48.32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52.31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(+3.99)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50.99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52.86</a:t>
                          </a: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(+1.87)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0" name="Таблица 5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14073202"/>
                  </p:ext>
                </p:extLst>
              </p:nvPr>
            </p:nvGraphicFramePr>
            <p:xfrm>
              <a:off x="14360859" y="21980747"/>
              <a:ext cx="6611571" cy="2267007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97644"/>
                    <a:gridCol w="3002030"/>
                    <a:gridCol w="3111897"/>
                  </a:tblGrid>
                  <a:tr h="438207">
                    <a:tc gridSpan="3"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 xmlns:m="http://schemas.openxmlformats.org/officeDocument/2006/math">
                              <m:r>
                                <a:rPr lang="ru-RU" sz="2400" b="0" i="1" kern="150" baseline="0" smtClean="0">
                                  <a:effectLst/>
                                  <a:latin typeface="Cambria Math"/>
                                  <a:ea typeface="SimSun"/>
                                  <a:cs typeface="Times New Roman" pitchFamily="18" charset="0"/>
                                </a:rPr>
                                <m:t>С=0.5</m:t>
                              </m:r>
                            </m:oMath>
                          </a14:m>
                          <a:r>
                            <a:rPr lang="en-US" sz="2400" i="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, Adding new lexicon based features</a:t>
                          </a:r>
                          <a:endParaRPr lang="ru-RU" sz="2400" i="0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2400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54294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BANK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TCC</a:t>
                          </a:r>
                          <a:endParaRPr lang="ru-RU" sz="2400" b="1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13255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i="1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</a:t>
                          </a:r>
                          <a:endParaRPr lang="ru-RU" sz="2400" b="1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95</a:t>
                          </a:r>
                          <a:endParaRPr lang="ru-RU" sz="2400" b="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326098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49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(+1.60)</a:t>
                          </a:r>
                          <a:endParaRPr lang="ru-RU" sz="40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59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C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(-1.93)</a:t>
                          </a:r>
                          <a:endParaRPr lang="ru-RU" sz="4000" b="1" kern="150" dirty="0" smtClean="0">
                            <a:solidFill>
                              <a:srgbClr val="C00000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26098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50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(+2.17)</a:t>
                          </a:r>
                          <a:endParaRPr lang="ru-RU" sz="40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83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C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(-1.69)</a:t>
                          </a:r>
                          <a:endParaRPr lang="ru-RU" sz="4000" b="1" kern="150" dirty="0">
                            <a:solidFill>
                              <a:srgbClr val="C00000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26098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39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(+4.44)</a:t>
                          </a:r>
                          <a:endParaRPr lang="ru-RU" sz="40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53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(+0.01)</a:t>
                          </a:r>
                          <a:endParaRPr lang="ru-RU" sz="40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60" name="Таблица 59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414073202"/>
                  </p:ext>
                </p:extLst>
              </p:nvPr>
            </p:nvGraphicFramePr>
            <p:xfrm>
              <a:off x="14360859" y="21980747"/>
              <a:ext cx="6611571" cy="2267007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497644"/>
                    <a:gridCol w="3002030"/>
                    <a:gridCol w="3111897"/>
                  </a:tblGrid>
                  <a:tr h="438207">
                    <a:tc gridSpan="3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3"/>
                          <a:stretch>
                            <a:fillRect l="-184" t="-12500" r="-460" b="-459722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2400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kern="15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BANK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TCC</a:t>
                          </a:r>
                          <a:endParaRPr lang="ru-RU" sz="2400" b="1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i="1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</a:t>
                          </a:r>
                          <a:endParaRPr lang="ru-RU" sz="2400" b="1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ru-RU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95</a:t>
                          </a:r>
                          <a:endParaRPr lang="ru-RU" sz="2400" b="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49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(+1.60)</a:t>
                          </a:r>
                          <a:endParaRPr lang="ru-RU" sz="40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59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C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(-1.93)</a:t>
                          </a:r>
                          <a:endParaRPr lang="ru-RU" sz="4000" b="1" kern="150" dirty="0" smtClean="0">
                            <a:solidFill>
                              <a:srgbClr val="C00000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50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(+2.17)</a:t>
                          </a:r>
                          <a:endParaRPr lang="ru-RU" sz="40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83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C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(-1.69)</a:t>
                          </a:r>
                          <a:endParaRPr lang="ru-RU" sz="4000" b="1" kern="150" dirty="0">
                            <a:solidFill>
                              <a:srgbClr val="C00000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39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(+4.44)</a:t>
                          </a:r>
                          <a:endParaRPr lang="ru-RU" sz="40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53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(+0.01)</a:t>
                          </a:r>
                          <a:endParaRPr lang="ru-RU" sz="4000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p:sp>
        <p:nvSpPr>
          <p:cNvPr id="62" name="TextBox 61"/>
          <p:cNvSpPr txBox="1"/>
          <p:nvPr/>
        </p:nvSpPr>
        <p:spPr>
          <a:xfrm>
            <a:off x="14275689" y="13915851"/>
            <a:ext cx="66967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latin typeface="Times New Roman" pitchFamily="18" charset="0"/>
                <a:cs typeface="Times New Roman" pitchFamily="18" charset="0"/>
              </a:rPr>
              <a:t>9</a:t>
            </a:r>
            <a:r>
              <a:rPr lang="ru-RU" sz="4400" b="1" dirty="0" smtClean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4400" b="1" dirty="0" smtClean="0">
                <a:latin typeface="Times New Roman" pitchFamily="18" charset="0"/>
                <a:cs typeface="Times New Roman" pitchFamily="18" charset="0"/>
              </a:rPr>
              <a:t>Improvements</a:t>
            </a:r>
            <a:endParaRPr lang="ru-RU" sz="4400" b="1" dirty="0" smtClean="0">
              <a:latin typeface="Times New Roman" pitchFamily="18" charset="0"/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5" name="Таблица 6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87498509"/>
                  </p:ext>
                </p:extLst>
              </p:nvPr>
            </p:nvGraphicFramePr>
            <p:xfrm>
              <a:off x="14365297" y="16868179"/>
              <a:ext cx="6643281" cy="219456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500030"/>
                    <a:gridCol w="3016429"/>
                    <a:gridCol w="3126822"/>
                  </a:tblGrid>
                  <a:tr h="324868">
                    <a:tc gridSpan="3"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i="0" kern="150" baseline="0" dirty="0" smtClean="0">
                              <a:effectLst/>
                              <a:latin typeface="Times New Roman" panose="02020603050405020304" pitchFamily="18" charset="0"/>
                              <a:ea typeface="SimSun"/>
                              <a:cs typeface="Times New Roman" panose="02020603050405020304" pitchFamily="18" charset="0"/>
                            </a:rPr>
                            <a:t>Use</a:t>
                          </a:r>
                          <a:r>
                            <a:rPr lang="en-US" sz="2400" i="0" kern="150" baseline="0" dirty="0" smtClean="0">
                              <a:effectLst/>
                              <a:latin typeface="+mn-lt"/>
                              <a:ea typeface="SimSun"/>
                              <a:cs typeface="Times New Roman" pitchFamily="18" charset="0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ru-RU" sz="2400" i="1" kern="150" baseline="0" dirty="0" smtClean="0">
                                  <a:effectLst/>
                                  <a:latin typeface="Cambria Math"/>
                                  <a:ea typeface="SimSun"/>
                                  <a:cs typeface="Times New Roman" pitchFamily="18" charset="0"/>
                                </a:rPr>
                                <m:t>С=0</m:t>
                              </m:r>
                              <m:r>
                                <a:rPr lang="en-US" sz="2400" i="1" kern="150" baseline="0" dirty="0" smtClean="0">
                                  <a:effectLst/>
                                  <a:latin typeface="Cambria Math"/>
                                  <a:ea typeface="SimSun"/>
                                  <a:cs typeface="Times New Roman" pitchFamily="18" charset="0"/>
                                </a:rPr>
                                <m:t>.5</m:t>
                              </m:r>
                            </m:oMath>
                          </a14:m>
                          <a:endParaRPr lang="ru-RU" sz="2400" i="0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2400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57722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i="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BANK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TCC</a:t>
                          </a:r>
                          <a:endParaRPr lang="ru-RU" sz="2400" b="1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57722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i="1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</a:t>
                          </a:r>
                          <a:endParaRPr lang="ru-RU" sz="2400" b="1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36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51.03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25772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58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0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35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1.32)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5772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95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59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53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(+2.35)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257722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68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(+3.49)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Choice>
        <mc:Fallback xmlns="">
          <p:graphicFrame>
            <p:nvGraphicFramePr>
              <p:cNvPr id="65" name="Таблица 6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587498509"/>
                  </p:ext>
                </p:extLst>
              </p:nvPr>
            </p:nvGraphicFramePr>
            <p:xfrm>
              <a:off x="14365297" y="16868179"/>
              <a:ext cx="6643281" cy="2194560"/>
            </p:xfrm>
            <a:graphic>
              <a:graphicData uri="http://schemas.openxmlformats.org/drawingml/2006/table">
                <a:tbl>
                  <a:tblPr firstRow="1" firstCol="1" bandRow="1">
                    <a:tableStyleId>{2D5ABB26-0587-4C30-8999-92F81FD0307C}</a:tableStyleId>
                  </a:tblPr>
                  <a:tblGrid>
                    <a:gridCol w="500030"/>
                    <a:gridCol w="3016429"/>
                    <a:gridCol w="3126822"/>
                  </a:tblGrid>
                  <a:tr h="365760">
                    <a:tc gridSpan="3"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 rotWithShape="0">
                          <a:blip r:embed="rId14"/>
                          <a:stretch>
                            <a:fillRect l="-183" t="-26667" r="-367" b="-551667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endParaRPr lang="ru-RU" sz="2400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i="0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#</a:t>
                          </a:r>
                          <a:endParaRPr lang="ru-RU" sz="2400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 fontAlgn="auto">
                            <a:spcAft>
                              <a:spcPts val="0"/>
                            </a:spcAft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BANK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TCC</a:t>
                          </a:r>
                          <a:endParaRPr lang="ru-RU" sz="2400" b="1" kern="150" dirty="0" smtClean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marR="0" lvl="0" indent="0" algn="ctr" defTabSz="2946197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2400" b="1" i="1" kern="150" baseline="0" dirty="0" smtClean="0">
                              <a:effectLst/>
                              <a:latin typeface="Times New Roman" pitchFamily="18" charset="0"/>
                              <a:ea typeface="SimSun"/>
                              <a:cs typeface="Times New Roman" pitchFamily="18" charset="0"/>
                            </a:rPr>
                            <a:t>b</a:t>
                          </a:r>
                          <a:endParaRPr lang="ru-RU" sz="2400" b="1" i="1" kern="150" baseline="0" dirty="0" smtClean="0">
                            <a:effectLst/>
                            <a:latin typeface="Times New Roman" pitchFamily="18" charset="0"/>
                            <a:ea typeface="SimSun"/>
                            <a:cs typeface="Times New Roman" pitchFamily="18" charset="0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36</a:t>
                          </a:r>
                          <a:endParaRPr lang="ru-RU" sz="2400" b="1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en-US" sz="2400" kern="150" dirty="0" smtClean="0">
                              <a:solidFill>
                                <a:schemeClr val="tx1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51.03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45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58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0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35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1.32)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95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59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53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38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(+2.35)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  <a:tr h="365760"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</a:t>
                          </a:r>
                          <a:endParaRPr lang="ru-RU" sz="2400" kern="150" dirty="0"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ctr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47</a:t>
                          </a:r>
                          <a:r>
                            <a:rPr lang="en-US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68 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32</a:t>
                          </a:r>
                          <a:r>
                            <a:rPr lang="ru-RU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indent="0" algn="ctr">
                            <a:spcAft>
                              <a:spcPts val="0"/>
                            </a:spcAft>
                          </a:pP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54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.</a:t>
                          </a:r>
                          <a:r>
                            <a:rPr lang="ru-RU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52</a:t>
                          </a:r>
                          <a:r>
                            <a:rPr lang="en-US" sz="2400" b="1" kern="150" dirty="0" smtClean="0">
                              <a:solidFill>
                                <a:srgbClr val="000000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 </a:t>
                          </a:r>
                          <a:r>
                            <a:rPr lang="en-US" sz="2400" b="1" kern="150" dirty="0" smtClean="0">
                              <a:solidFill>
                                <a:srgbClr val="34921E"/>
                              </a:solidFill>
                              <a:effectLst/>
                              <a:latin typeface="Times New Roman"/>
                              <a:ea typeface="SimSun"/>
                              <a:cs typeface="Mangal"/>
                            </a:rPr>
                            <a:t>(+3.49)</a:t>
                          </a:r>
                          <a:endParaRPr lang="ru-RU" sz="2400" b="1" kern="150" dirty="0">
                            <a:solidFill>
                              <a:srgbClr val="34921E"/>
                            </a:solidFill>
                            <a:effectLst/>
                            <a:latin typeface="Times New Roman"/>
                            <a:ea typeface="SimSun"/>
                            <a:cs typeface="Mangal"/>
                          </a:endParaRPr>
                        </a:p>
                      </a:txBody>
                      <a:tcPr marL="68580" marR="68580" marT="0" marB="0" anchor="b">
                        <a:lnL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28575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3" name="TextBox 62"/>
              <p:cNvSpPr txBox="1"/>
              <p:nvPr/>
            </p:nvSpPr>
            <p:spPr>
              <a:xfrm>
                <a:off x="7370657" y="9954820"/>
                <a:ext cx="6691727" cy="74174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ru-RU" sz="4400" b="1" dirty="0" smtClean="0">
                    <a:latin typeface="Times New Roman" pitchFamily="18" charset="0"/>
                    <a:cs typeface="Times New Roman" pitchFamily="18" charset="0"/>
                  </a:rPr>
                  <a:t>6. </a:t>
                </a:r>
                <a:r>
                  <a:rPr lang="en-US" sz="4400" b="1" dirty="0" smtClean="0">
                    <a:latin typeface="Times New Roman" pitchFamily="18" charset="0"/>
                    <a:cs typeface="Times New Roman" pitchFamily="18" charset="0"/>
                  </a:rPr>
                  <a:t>Approach</a:t>
                </a:r>
                <a:endParaRPr lang="ru-RU" sz="2400" b="1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algn="just"/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Support Vector Machine </a:t>
                </a:r>
                <a:r>
                  <a:rPr lang="en-US" sz="2400" b="1" dirty="0"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SVM)</a:t>
                </a:r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as a classifier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linear classification kernel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</a:p>
              <a:p>
                <a:pPr algn="just"/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Message processing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</a:p>
              <a:p>
                <a:pPr marL="361950" lvl="1" indent="-361950">
                  <a:buFont typeface="+mj-lt"/>
                  <a:buAutoNum type="arabicPeriod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Lemmatization 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en-US" sz="2400" b="1" dirty="0" err="1" smtClean="0">
                    <a:latin typeface="Times New Roman" pitchFamily="18" charset="0"/>
                    <a:cs typeface="Times New Roman" pitchFamily="18" charset="0"/>
                  </a:rPr>
                  <a:t>Mystem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err="1" smtClean="0">
                    <a:latin typeface="Times New Roman" pitchFamily="18" charset="0"/>
                    <a:cs typeface="Times New Roman" pitchFamily="18" charset="0"/>
                  </a:rPr>
                  <a:t>Yandex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>
                    <a:latin typeface="Times New Roman" pitchFamily="18" charset="0"/>
                    <a:cs typeface="Times New Roman" pitchFamily="18" charset="0"/>
                  </a:rPr>
                  <a:t>;</a:t>
                </a: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1950" lvl="1" indent="-346075" algn="just">
                  <a:buFont typeface="+mj-lt"/>
                  <a:buAutoNum type="arabicPeriod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Removing ‘RT’ symbols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@users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URL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(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message metainformation contains only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#hashtags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. Weight measure: </a:t>
                </a:r>
                <a:r>
                  <a:rPr lang="en-US" sz="2400" i="1" dirty="0" smtClean="0">
                    <a:latin typeface="Times New Roman" pitchFamily="18" charset="0"/>
                    <a:cs typeface="Times New Roman" pitchFamily="18" charset="0"/>
                  </a:rPr>
                  <a:t>TF-IDF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;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1950" lvl="1" indent="-361950" algn="just">
                  <a:buFont typeface="+mj-lt"/>
                  <a:buAutoNum type="arabicPeriod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Applying list of stop words;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1950" lvl="1" indent="-346075" algn="just">
                  <a:buFont typeface="+mj-lt"/>
                  <a:buAutoNum type="arabicPeriod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Replacing predefined lemmas with sentiment prefixes ‘</a:t>
                </a:r>
                <a:r>
                  <a:rPr lang="en-US" sz="2400" b="1" dirty="0" smtClean="0">
                    <a:solidFill>
                      <a:srgbClr val="34921E"/>
                    </a:solidFill>
                    <a:latin typeface="Impact" pitchFamily="34" charset="0"/>
                    <a:cs typeface="Aharoni" pitchFamily="2" charset="-79"/>
                  </a:rPr>
                  <a:t>+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’,’</a:t>
                </a:r>
                <a:r>
                  <a:rPr lang="en-US" sz="2400" dirty="0" smtClean="0">
                    <a:solidFill>
                      <a:srgbClr val="C00000"/>
                    </a:solidFill>
                    <a:latin typeface="Impact" pitchFamily="34" charset="0"/>
                    <a:cs typeface="Times New Roman" pitchFamily="18" charset="0"/>
                  </a:rPr>
                  <a:t>–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’:</a:t>
                </a:r>
              </a:p>
              <a:p>
                <a:pPr algn="ctr"/>
                <a:r>
                  <a:rPr lang="ru-RU" sz="2400" b="1" i="1" dirty="0"/>
                  <a:t>Сейчас </a:t>
                </a:r>
                <a:r>
                  <a:rPr lang="ru-RU" sz="2400" b="1" i="1" dirty="0">
                    <a:solidFill>
                      <a:srgbClr val="34921E"/>
                    </a:solidFill>
                  </a:rPr>
                  <a:t>хорошо</a:t>
                </a:r>
                <a:r>
                  <a:rPr lang="ru-RU" sz="2400" b="1" i="1" dirty="0"/>
                  <a:t> работать </a:t>
                </a:r>
                <a:r>
                  <a:rPr lang="ru-RU" sz="2400" b="1" i="1" dirty="0">
                    <a:solidFill>
                      <a:srgbClr val="C00000"/>
                    </a:solidFill>
                  </a:rPr>
                  <a:t>не</a:t>
                </a:r>
                <a:r>
                  <a:rPr lang="ru-RU" sz="2400" b="1" i="1" dirty="0"/>
                  <a:t> то что раньше</a:t>
                </a:r>
              </a:p>
              <a:p>
                <a:pPr algn="ctr"/>
                <a:r>
                  <a:rPr lang="ru-RU" sz="2400" b="1" i="1" dirty="0"/>
                  <a:t>Сейчас </a:t>
                </a:r>
                <a:r>
                  <a:rPr lang="ru-RU" sz="2400" b="1" i="1" dirty="0">
                    <a:solidFill>
                      <a:srgbClr val="34921E"/>
                    </a:solidFill>
                  </a:rPr>
                  <a:t>+</a:t>
                </a:r>
                <a:r>
                  <a:rPr lang="ru-RU" sz="2400" b="1" i="1" dirty="0"/>
                  <a:t>работать </a:t>
                </a:r>
                <a:r>
                  <a:rPr lang="ru-RU" sz="2400" b="1" i="1" dirty="0">
                    <a:solidFill>
                      <a:srgbClr val="C00000"/>
                    </a:solidFill>
                  </a:rPr>
                  <a:t>–</a:t>
                </a:r>
                <a:r>
                  <a:rPr lang="ru-RU" sz="2400" b="1" i="1" dirty="0"/>
                  <a:t>то что раньше</a:t>
                </a:r>
                <a:r>
                  <a:rPr lang="ru-RU" sz="2400" b="1" i="1" dirty="0" smtClean="0"/>
                  <a:t>.</a:t>
                </a:r>
                <a:endParaRPr lang="en-US" sz="3200" b="1" dirty="0">
                  <a:latin typeface="Times New Roman" pitchFamily="18" charset="0"/>
                  <a:cs typeface="Times New Roman" pitchFamily="18" charset="0"/>
                </a:endParaRPr>
              </a:p>
              <a:p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Classification features:</a:t>
                </a:r>
              </a:p>
              <a:p>
                <a:pPr marL="360000" lvl="1" indent="-342900" algn="just">
                  <a:buFont typeface="Wingdings" pitchFamily="2" charset="2"/>
                  <a:buChar char="ü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Emoticons (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∑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of positive and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negative);</a:t>
                </a: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0000" lvl="1" indent="-342900" algn="just">
                  <a:buFont typeface="Wingdings" pitchFamily="2" charset="2"/>
                  <a:buChar char="ü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Amount of UPPERCASE words;</a:t>
                </a:r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60000" lvl="1" indent="-342900" algn="just">
                  <a:buFont typeface="Wingdings" pitchFamily="2" charset="2"/>
                  <a:buChar char="ü"/>
                </a:pP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Amount of signs </a:t>
                </a:r>
                <a:r>
                  <a:rPr lang="ru-RU" sz="2400" cap="small" dirty="0" smtClean="0"/>
                  <a:t>{'?', '…', '!'}</a:t>
                </a:r>
                <a:r>
                  <a:rPr lang="ru-RU" sz="2400" dirty="0" smtClean="0"/>
                  <a:t>.</a:t>
                </a:r>
                <a:endParaRPr lang="en-US" sz="2400" dirty="0" smtClean="0"/>
              </a:p>
              <a:p>
                <a:pPr marL="360000" lvl="1" indent="-342900" algn="just">
                  <a:buFont typeface="Wingdings" pitchFamily="2" charset="2"/>
                  <a:buChar char="ü"/>
                </a:pPr>
                <a:r>
                  <a:rPr lang="en-US" sz="2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Calculating</a:t>
                </a:r>
                <a:r>
                  <a:rPr lang="en-US" sz="2400" dirty="0" smtClean="0"/>
                  <a:t> </a:t>
                </a:r>
                <a:r>
                  <a:rPr lang="en-US" sz="24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sum</a:t>
                </a:r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/>
                      </a:rPr>
                      <m:t>𝑥</m:t>
                    </m:r>
                    <m:r>
                      <a:rPr lang="ru-RU" sz="2400" i="1">
                        <a:latin typeface="Cambria Math"/>
                      </a:rPr>
                      <m:t>=∑ </m:t>
                    </m:r>
                    <m:r>
                      <a:rPr lang="ru-RU" sz="2400" i="1">
                        <a:latin typeface="Cambria Math"/>
                      </a:rPr>
                      <m:t>𝑆𝑂</m:t>
                    </m:r>
                    <m:d>
                      <m:dPr>
                        <m:ctrlPr>
                          <a:rPr lang="ru-RU" sz="2400" i="1">
                            <a:latin typeface="Cambria Math"/>
                          </a:rPr>
                        </m:ctrlPr>
                      </m:dPr>
                      <m:e>
                        <m:r>
                          <a:rPr lang="ru-RU" sz="2400" i="1">
                            <a:latin typeface="Cambria Math"/>
                          </a:rPr>
                          <m:t>𝑡</m:t>
                        </m:r>
                      </m:e>
                    </m:d>
                    <m:r>
                      <a:rPr lang="ru-RU" sz="2400" i="1" smtClean="0">
                        <a:latin typeface="Cambria Math"/>
                      </a:rPr>
                      <m:t>,</m:t>
                    </m:r>
                    <m:r>
                      <a:rPr lang="ru-RU" sz="2400" i="1">
                        <a:latin typeface="Cambria Math"/>
                      </a:rPr>
                      <m:t> </m:t>
                    </m:r>
                    <m:r>
                      <a:rPr lang="ru-RU" sz="2400" i="1">
                        <a:latin typeface="Cambria Math"/>
                      </a:rPr>
                      <m:t>𝑡</m:t>
                    </m:r>
                    <m:r>
                      <a:rPr lang="ru-RU" sz="2400" i="1">
                        <a:latin typeface="Cambria Math"/>
                      </a:rPr>
                      <m:t>∈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,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of terms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i="1">
                        <a:latin typeface="Cambria Math"/>
                      </a:rPr>
                      <m:t>𝑡</m:t>
                    </m:r>
                    <m:r>
                      <a:rPr lang="en-US" sz="2400" b="0" i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composes message and exist in lexicon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𝐿</m:t>
                    </m:r>
                    <m:r>
                      <a:rPr lang="en-US" sz="2400" b="0" i="0" smtClean="0">
                        <a:latin typeface="Cambria Math"/>
                        <a:cs typeface="Times New Roman" pitchFamily="18" charset="0"/>
                      </a:rPr>
                      <m:t>.</m:t>
                    </m:r>
                  </m:oMath>
                </a14:m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>
          <p:sp>
            <p:nvSpPr>
              <p:cNvPr id="63" name="TextBox 6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70657" y="9954820"/>
                <a:ext cx="6691727" cy="7417415"/>
              </a:xfrm>
              <a:prstGeom prst="rect">
                <a:avLst/>
              </a:prstGeom>
              <a:blipFill rotWithShape="1">
                <a:blip r:embed="rId15"/>
                <a:stretch>
                  <a:fillRect l="-1366" t="-1561" r="-1457" b="-9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4" name="TextBox 63"/>
          <p:cNvSpPr txBox="1"/>
          <p:nvPr/>
        </p:nvSpPr>
        <p:spPr>
          <a:xfrm>
            <a:off x="14275689" y="24501027"/>
            <a:ext cx="668748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 smtClean="0">
                <a:latin typeface="Times New Roman" pitchFamily="18" charset="0"/>
                <a:cs typeface="Times New Roman" pitchFamily="18" charset="0"/>
              </a:rPr>
              <a:t>Conclusion</a:t>
            </a:r>
            <a:endParaRPr lang="ru-RU" sz="4400" b="1" dirty="0" smtClean="0">
              <a:latin typeface="Times New Roman" pitchFamily="18" charset="0"/>
              <a:cs typeface="Times New Roman" pitchFamily="18" charset="0"/>
            </a:endParaRPr>
          </a:p>
          <a:p>
            <a:pPr marL="342900" indent="-342900" algn="just">
              <a:buFont typeface="Arial" pitchFamily="34" charset="0"/>
              <a:buChar char="•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Classification quality stable improves after using balanced collection and lexicon based features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. </a:t>
            </a:r>
          </a:p>
        </p:txBody>
      </p:sp>
      <p:graphicFrame>
        <p:nvGraphicFramePr>
          <p:cNvPr id="70" name="Таблица 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1856332"/>
              </p:ext>
            </p:extLst>
          </p:nvPr>
        </p:nvGraphicFramePr>
        <p:xfrm>
          <a:off x="14455849" y="26261409"/>
          <a:ext cx="6408712" cy="759898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952328"/>
                <a:gridCol w="1800200"/>
                <a:gridCol w="1656184"/>
              </a:tblGrid>
              <a:tr h="0">
                <a:tc>
                  <a:txBody>
                    <a:bodyPr/>
                    <a:lstStyle/>
                    <a:p>
                      <a:pPr marL="0" marR="0" indent="0" algn="ctr" defTabSz="294619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50" dirty="0" smtClean="0">
                          <a:effectLst/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Quality improvement</a:t>
                      </a:r>
                      <a:endParaRPr lang="ru-RU" sz="2400" kern="150" dirty="0" smtClean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BANK</a:t>
                      </a:r>
                      <a:endParaRPr lang="ru-RU" sz="2400" b="1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TCC</a:t>
                      </a:r>
                      <a:endParaRPr lang="ru-RU" sz="2400" b="1" kern="150" dirty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4138"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kern="150" dirty="0" smtClean="0">
                          <a:effectLst/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Total</a:t>
                      </a:r>
                      <a:endParaRPr lang="ru-RU" sz="2400" kern="150" dirty="0" smtClean="0"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solidFill>
                            <a:srgbClr val="34921E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+13</a:t>
                      </a:r>
                      <a:r>
                        <a:rPr lang="ru-RU" sz="2400" b="1" kern="150" dirty="0" smtClean="0">
                          <a:solidFill>
                            <a:srgbClr val="34921E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.</a:t>
                      </a:r>
                      <a:r>
                        <a:rPr lang="en-US" sz="2400" b="1" kern="150" dirty="0" smtClean="0">
                          <a:solidFill>
                            <a:srgbClr val="34921E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99</a:t>
                      </a:r>
                      <a:endParaRPr lang="ru-RU" sz="2400" b="1" kern="150" dirty="0">
                        <a:solidFill>
                          <a:srgbClr val="34921E"/>
                        </a:solidFill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spcAft>
                          <a:spcPts val="0"/>
                        </a:spcAft>
                      </a:pPr>
                      <a:r>
                        <a:rPr lang="en-US" sz="2400" b="1" kern="150" dirty="0" smtClean="0">
                          <a:solidFill>
                            <a:srgbClr val="34921E"/>
                          </a:solidFill>
                          <a:effectLst/>
                          <a:latin typeface="Times New Roman" pitchFamily="18" charset="0"/>
                          <a:ea typeface="SimSun"/>
                          <a:cs typeface="Times New Roman" pitchFamily="18" charset="0"/>
                        </a:rPr>
                        <a:t>+6.03</a:t>
                      </a:r>
                      <a:endParaRPr lang="ru-RU" sz="2400" b="1" kern="150" dirty="0">
                        <a:solidFill>
                          <a:srgbClr val="34921E"/>
                        </a:solidFill>
                        <a:effectLst/>
                        <a:latin typeface="Times New Roman" pitchFamily="18" charset="0"/>
                        <a:ea typeface="SimSun"/>
                        <a:cs typeface="Times New Roman" pitchFamily="18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1" name="Rectangle 7"/>
          <p:cNvSpPr>
            <a:spLocks noChangeArrowheads="1"/>
          </p:cNvSpPr>
          <p:nvPr/>
        </p:nvSpPr>
        <p:spPr bwMode="auto">
          <a:xfrm>
            <a:off x="7524750" y="16778288"/>
            <a:ext cx="2127885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kumimoji="0" lang="ru-RU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ru-RU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5" name="TextBox 74"/>
              <p:cNvSpPr txBox="1"/>
              <p:nvPr/>
            </p:nvSpPr>
            <p:spPr>
              <a:xfrm>
                <a:off x="14360859" y="19244443"/>
                <a:ext cx="6687488" cy="25336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lvl="0" indent="-342900" algn="just">
                  <a:buFont typeface="Wingdings" pitchFamily="2" charset="2"/>
                  <a:buChar char="Ø"/>
                </a:pPr>
                <a:r>
                  <a:rPr lang="en-US" sz="2400" u="sng" dirty="0" smtClean="0">
                    <a:latin typeface="Times New Roman" pitchFamily="18" charset="0"/>
                    <a:cs typeface="Times New Roman" pitchFamily="18" charset="0"/>
                  </a:rPr>
                  <a:t>Adding new lexicon based features</a:t>
                </a:r>
                <a14:m>
                  <m:oMath xmlns:m="http://schemas.openxmlformats.org/officeDocument/2006/math">
                    <m:r>
                      <a:rPr lang="en-US" sz="2400" i="1" u="sng" dirty="0" smtClean="0">
                        <a:latin typeface="Cambria Math"/>
                        <a:cs typeface="Times New Roman" pitchFamily="18" charset="0"/>
                      </a:rPr>
                      <m:t>𝑦</m:t>
                    </m:r>
                    <m:r>
                      <a:rPr lang="en-US" sz="2400" i="1" u="sng" dirty="0" smtClean="0">
                        <a:latin typeface="Cambria Math"/>
                        <a:cs typeface="Times New Roman" pitchFamily="18" charset="0"/>
                      </a:rPr>
                      <m:t>, </m:t>
                    </m:r>
                    <m:r>
                      <a:rPr lang="en-US" sz="2400" i="1" u="sng" dirty="0" smtClean="0">
                        <a:latin typeface="Cambria Math"/>
                        <a:cs typeface="Times New Roman" pitchFamily="18" charset="0"/>
                      </a:rPr>
                      <m:t>𝑧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for lexicon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𝐿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, for each terms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in message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𝑚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calculating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𝑚𝑖𝑛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and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𝑚𝑎𝑥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values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𝑆𝑂</m:t>
                    </m:r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(</m:t>
                    </m:r>
                    <m:sSub>
                      <m:sSubPr>
                        <m:ctrlP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cs typeface="Times New Roman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  <a:cs typeface="Times New Roman" pitchFamily="18" charset="0"/>
                      </a:rPr>
                      <m:t>)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(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normalized values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:</a:t>
                </a:r>
              </a:p>
              <a:p>
                <a:pPr lvl="1" algn="just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𝑦</m:t>
                    </m:r>
                    <m:r>
                      <a:rPr lang="ru-RU" sz="2400" i="1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/>
                              </a:rPr>
                              <m:t>min</m:t>
                            </m:r>
                          </m:e>
                          <m:lim>
                            <m:r>
                              <a:rPr lang="en-US" sz="2400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=1..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𝑁</m:t>
                            </m:r>
                          </m:lim>
                        </m:limLow>
                      </m:fName>
                      <m:e>
                        <m:r>
                          <a:rPr lang="ru-RU" sz="2400" i="1" smtClean="0">
                            <a:latin typeface="Cambria Math"/>
                          </a:rPr>
                          <m:t>𝑆𝑂</m:t>
                        </m:r>
                        <m:d>
                          <m:dPr>
                            <m:ctrlPr>
                              <a:rPr lang="ru-RU" sz="2400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ru-RU" sz="2400" i="1">
                                    <a:latin typeface="Cambria Math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ru-RU" sz="2400" i="1" smtClean="0">
                        <a:latin typeface="Cambria Math"/>
                      </a:rPr>
                      <m:t>,</m:t>
                    </m:r>
                    <m:r>
                      <a:rPr lang="ru-RU" sz="2400" i="1">
                        <a:latin typeface="Cambria Math"/>
                      </a:rPr>
                      <m:t>  </m:t>
                    </m:r>
                    <m:sSub>
                      <m:sSub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ru-RU" sz="2400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ru-RU" sz="2400" i="1">
                        <a:latin typeface="Cambria Math"/>
                      </a:rPr>
                      <m:t>∈</m:t>
                    </m:r>
                    <m:r>
                      <a:rPr lang="en-US" sz="2400" b="0" i="1" smtClean="0">
                        <a:latin typeface="Cambria Math"/>
                      </a:rPr>
                      <m:t>𝑚</m:t>
                    </m:r>
                    <m:r>
                      <a:rPr lang="en-US" sz="2400" b="0" i="1" smtClean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∈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</a:p>
              <a:p>
                <a:pPr lvl="1" algn="just"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/>
                      </a:rPr>
                      <m:t>𝑧</m:t>
                    </m:r>
                    <m:r>
                      <a:rPr lang="ru-RU" sz="2400" i="1">
                        <a:latin typeface="Cambria Math"/>
                      </a:rPr>
                      <m:t>=</m:t>
                    </m:r>
                    <m:func>
                      <m:func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2400" b="0" i="1" smtClean="0">
                                <a:latin typeface="Cambria Math"/>
                              </a:rPr>
                            </m:ctrlPr>
                          </m:limLowPr>
                          <m:e>
                            <m:r>
                              <a:rPr lang="en-US" sz="2400" b="0" i="0" smtClean="0">
                                <a:latin typeface="Cambria Math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sz="2400" b="0" i="0" smtClean="0">
                                <a:latin typeface="Cambria Math"/>
                              </a:rPr>
                              <m:t>max</m:t>
                            </m:r>
                          </m:e>
                          <m:lim>
                            <m:r>
                              <a:rPr lang="en-US" sz="2400" b="0" i="1" smtClean="0">
                                <a:latin typeface="Cambria Math"/>
                              </a:rPr>
                              <m:t>𝑖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=1..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𝑁</m:t>
                            </m:r>
                          </m:lim>
                        </m:limLow>
                      </m:fName>
                      <m:e>
                        <m:r>
                          <a:rPr lang="ru-RU" sz="2400" i="1" smtClean="0">
                            <a:latin typeface="Cambria Math"/>
                          </a:rPr>
                          <m:t>𝑆𝑂</m:t>
                        </m:r>
                        <m:d>
                          <m:dPr>
                            <m:ctrlPr>
                              <a:rPr lang="ru-RU" sz="2400" i="1">
                                <a:latin typeface="Cambria Math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ru-RU" sz="2400" i="1">
                                    <a:latin typeface="Cambria Math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ru-RU" sz="2400" i="1" smtClean="0">
                        <a:latin typeface="Cambria Math"/>
                      </a:rPr>
                      <m:t>,</m:t>
                    </m:r>
                    <m:r>
                      <a:rPr lang="ru-RU" sz="2400" i="1">
                        <a:latin typeface="Cambria Math"/>
                      </a:rPr>
                      <m:t>  </m:t>
                    </m:r>
                    <m:sSub>
                      <m:sSub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ru-RU" sz="2400" i="1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ru-RU" sz="2400" i="1">
                        <a:latin typeface="Cambria Math"/>
                      </a:rPr>
                      <m:t>∈</m:t>
                    </m:r>
                    <m:r>
                      <a:rPr lang="en-US" sz="2400" b="0" i="1" smtClean="0">
                        <a:latin typeface="Cambria Math"/>
                      </a:rPr>
                      <m:t>𝑚</m:t>
                    </m:r>
                    <m:r>
                      <a:rPr lang="en-US" sz="2400" b="0" i="1" smtClean="0">
                        <a:latin typeface="Cambria Math"/>
                      </a:rPr>
                      <m:t>, </m:t>
                    </m:r>
                    <m:sSub>
                      <m:sSubPr>
                        <m:ctrlPr>
                          <a:rPr lang="en-US" sz="2400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𝑡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∈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𝐿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75" name="TextBox 7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60859" y="19244443"/>
                <a:ext cx="6687488" cy="2533642"/>
              </a:xfrm>
              <a:prstGeom prst="rect">
                <a:avLst/>
              </a:prstGeom>
              <a:blipFill rotWithShape="0">
                <a:blip r:embed="rId16"/>
                <a:stretch>
                  <a:fillRect l="-1276" t="-1923" r="-13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7" name="TextBox 76"/>
          <p:cNvSpPr txBox="1"/>
          <p:nvPr/>
        </p:nvSpPr>
        <p:spPr>
          <a:xfrm>
            <a:off x="14284362" y="27251847"/>
            <a:ext cx="67242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 smtClean="0">
                <a:latin typeface="Times New Roman" pitchFamily="18" charset="0"/>
                <a:cs typeface="Times New Roman" pitchFamily="18" charset="0"/>
              </a:rPr>
              <a:t>Future possible improvements</a:t>
            </a:r>
            <a:r>
              <a:rPr lang="en-US" sz="2400" u="sng" dirty="0" smtClean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Using hierarchy classification model;</a:t>
            </a:r>
            <a:endParaRPr lang="en-US" sz="2400" u="sng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Calculating lexicon based features, depending on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TF-IDF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terms weights</a:t>
            </a:r>
            <a:r>
              <a:rPr lang="ru-RU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1" name="TextBox 80"/>
              <p:cNvSpPr txBox="1"/>
              <p:nvPr/>
            </p:nvSpPr>
            <p:spPr>
              <a:xfrm>
                <a:off x="14298480" y="14779947"/>
                <a:ext cx="6696741" cy="1938992"/>
              </a:xfrm>
              <a:prstGeom prst="rect">
                <a:avLst/>
              </a:prstGeom>
              <a:noFill/>
              <a:ln>
                <a:solidFill>
                  <a:schemeClr val="bg1">
                    <a:lumMod val="85000"/>
                    <a:alpha val="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/>
                        <a:cs typeface="Times New Roman" pitchFamily="18" charset="0"/>
                      </a:rPr>
                      <m:t>𝒃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 –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baseline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.</a:t>
                </a:r>
                <a:endParaRPr lang="en-US" sz="2400" dirty="0" smtClean="0">
                  <a:latin typeface="Times New Roman" pitchFamily="18" charset="0"/>
                  <a:cs typeface="Times New Roman" pitchFamily="18" charset="0"/>
                </a:endParaRPr>
              </a:p>
              <a:p>
                <a:pPr marL="342900" indent="-342900" algn="just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/>
                        <a:cs typeface="Times New Roman" pitchFamily="18" charset="0"/>
                      </a:rPr>
                      <m:t>𝐶</m:t>
                    </m:r>
                  </m:oMath>
                </a14:m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 –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SVM penalty function parameter value (affects the margin for hyperplane between classes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)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. Default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𝐶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itchFamily="18" charset="0"/>
                      </a:rPr>
                      <m:t>=1</m:t>
                    </m:r>
                  </m:oMath>
                </a14:m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:  </a:t>
                </a:r>
                <a:endParaRPr lang="ru-RU" sz="2400" b="0" i="1" dirty="0" smtClean="0">
                  <a:latin typeface="Cambria Math"/>
                </a:endParaRP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/>
                        </a:rPr>
                        <m:t>𝐶</m:t>
                      </m:r>
                      <m:r>
                        <a:rPr lang="en-US" sz="2400" b="0" i="1" smtClean="0">
                          <a:latin typeface="Cambria Math"/>
                        </a:rPr>
                        <m:t>=0.5</m:t>
                      </m:r>
                    </m:oMath>
                  </m:oMathPara>
                </a14:m>
                <a:endParaRPr lang="ru-RU" sz="2400" dirty="0" smtClean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81" name="TextBox 8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298480" y="14779947"/>
                <a:ext cx="6696741" cy="1938992"/>
              </a:xfrm>
              <a:prstGeom prst="rect">
                <a:avLst/>
              </a:prstGeom>
              <a:blipFill rotWithShape="0">
                <a:blip r:embed="rId17"/>
                <a:stretch>
                  <a:fillRect l="-1182" t="-2188" r="-1273"/>
                </a:stretch>
              </a:blipFill>
              <a:ln>
                <a:solidFill>
                  <a:schemeClr val="bg1">
                    <a:lumMod val="85000"/>
                    <a:alpha val="0"/>
                  </a:schemeClr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3" name="TextBox 42"/>
              <p:cNvSpPr txBox="1"/>
              <p:nvPr/>
            </p:nvSpPr>
            <p:spPr>
              <a:xfrm>
                <a:off x="14311833" y="12868830"/>
                <a:ext cx="668748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buFont typeface="Wingdings" pitchFamily="2" charset="2"/>
                  <a:buChar char="Ø"/>
                </a:pPr>
                <a:r>
                  <a:rPr lang="en-US" sz="2400" b="0" dirty="0" smtClean="0">
                    <a:latin typeface="Times New Roman" pitchFamily="18" charset="0"/>
                    <a:cs typeface="Times New Roman" pitchFamily="18" charset="0"/>
                  </a:rPr>
                  <a:t>Using</a:t>
                </a:r>
                <a:r>
                  <a:rPr lang="en-US" sz="2400" b="0" dirty="0" smtClean="0">
                    <a:cs typeface="Times New Roman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sz="2400" b="0" i="1" smtClean="0">
                        <a:latin typeface="Cambria Math"/>
                        <a:cs typeface="Times New Roman" pitchFamily="18" charset="0"/>
                      </a:rPr>
                      <m:t>𝛽</m:t>
                    </m:r>
                  </m:oMath>
                </a14:m>
                <a:r>
                  <a:rPr lang="en-US" sz="2400" b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as a train collection</a:t>
                </a:r>
                <a:r>
                  <a:rPr lang="ru-RU" sz="2400" b="1" dirty="0" smtClean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sz="2400" b="1" dirty="0" smtClean="0">
                    <a:solidFill>
                      <a:srgbClr val="34921E"/>
                    </a:solidFill>
                    <a:latin typeface="Times New Roman" pitchFamily="18" charset="0"/>
                    <a:cs typeface="Times New Roman" pitchFamily="18" charset="0"/>
                  </a:rPr>
                  <a:t>improves classification quality </a:t>
                </a:r>
                <a:r>
                  <a:rPr lang="en-US" sz="2400" dirty="0" smtClean="0">
                    <a:latin typeface="Times New Roman" pitchFamily="18" charset="0"/>
                    <a:cs typeface="Times New Roman" pitchFamily="18" charset="0"/>
                  </a:rPr>
                  <a:t>(right column</a:t>
                </a:r>
                <a:r>
                  <a:rPr lang="ru-RU" sz="2400" dirty="0" smtClean="0">
                    <a:latin typeface="Times New Roman" pitchFamily="18" charset="0"/>
                    <a:cs typeface="Times New Roman" pitchFamily="18" charset="0"/>
                  </a:rPr>
                  <a:t>).</a:t>
                </a:r>
              </a:p>
            </p:txBody>
          </p:sp>
        </mc:Choice>
        <mc:Fallback>
          <p:sp>
            <p:nvSpPr>
              <p:cNvPr id="43" name="TextBox 4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311833" y="12868830"/>
                <a:ext cx="6687488" cy="830997"/>
              </a:xfrm>
              <a:prstGeom prst="rect">
                <a:avLst/>
              </a:prstGeom>
              <a:blipFill rotWithShape="1">
                <a:blip r:embed="rId18"/>
                <a:stretch>
                  <a:fillRect l="-1276" t="-6618" r="-1367" b="-16176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918" y="29325845"/>
            <a:ext cx="6096851" cy="64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81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3667</TotalTime>
  <Words>1308</Words>
  <Application>Microsoft Office PowerPoint</Application>
  <PresentationFormat>Произвольный</PresentationFormat>
  <Paragraphs>220</Paragraphs>
  <Slides>1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2" baseType="lpstr">
      <vt:lpstr>Тема Office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nicolay</dc:creator>
  <cp:lastModifiedBy>nicolay</cp:lastModifiedBy>
  <cp:revision>250</cp:revision>
  <dcterms:created xsi:type="dcterms:W3CDTF">2016-06-01T08:09:34Z</dcterms:created>
  <dcterms:modified xsi:type="dcterms:W3CDTF">2016-08-21T10:06:57Z</dcterms:modified>
</cp:coreProperties>
</file>